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5" r:id="rId1"/>
  </p:sldMasterIdLst>
  <p:notesMasterIdLst>
    <p:notesMasterId r:id="rId14"/>
  </p:notesMasterIdLst>
  <p:sldIdLst>
    <p:sldId id="287" r:id="rId2"/>
    <p:sldId id="289" r:id="rId3"/>
    <p:sldId id="291" r:id="rId4"/>
    <p:sldId id="301" r:id="rId5"/>
    <p:sldId id="292" r:id="rId6"/>
    <p:sldId id="307" r:id="rId7"/>
    <p:sldId id="293" r:id="rId8"/>
    <p:sldId id="295" r:id="rId9"/>
    <p:sldId id="300" r:id="rId10"/>
    <p:sldId id="299" r:id="rId11"/>
    <p:sldId id="302" r:id="rId12"/>
    <p:sldId id="29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orient="horz" pos="2260" userDrawn="1">
          <p15:clr>
            <a:srgbClr val="A4A3A4"/>
          </p15:clr>
        </p15:guide>
        <p15:guide id="3"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UKU" initials="M" lastIdx="1" clrIdx="0">
    <p:extLst>
      <p:ext uri="{19B8F6BF-5375-455C-9EA6-DF929625EA0E}">
        <p15:presenceInfo xmlns:p15="http://schemas.microsoft.com/office/powerpoint/2012/main" userId="MARUK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36" autoAdjust="0"/>
    <p:restoredTop sz="81295" autoAdjust="0"/>
  </p:normalViewPr>
  <p:slideViewPr>
    <p:cSldViewPr snapToGrid="0">
      <p:cViewPr varScale="1">
        <p:scale>
          <a:sx n="60" d="100"/>
          <a:sy n="60" d="100"/>
        </p:scale>
        <p:origin x="972" y="78"/>
      </p:cViewPr>
      <p:guideLst>
        <p:guide orient="horz" pos="2160"/>
        <p:guide orient="horz" pos="2260"/>
        <p:guide pos="3840"/>
      </p:guideLst>
    </p:cSldViewPr>
  </p:slideViewPr>
  <p:outlineViewPr>
    <p:cViewPr>
      <p:scale>
        <a:sx n="33" d="100"/>
        <a:sy n="33" d="100"/>
      </p:scale>
      <p:origin x="250" y="293"/>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5E5CE-88BA-4279-A4A2-A246E40B01D3}" type="datetimeFigureOut">
              <a:rPr lang="en-US" smtClean="0"/>
              <a:pPr/>
              <a:t>11/12/2019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D9A2E8-B582-478A-AC21-C5298C32592C}" type="slidenum">
              <a:rPr lang="en-US" smtClean="0"/>
              <a:pPr/>
              <a:t>‹#›</a:t>
            </a:fld>
            <a:endParaRPr lang="en-US" dirty="0"/>
          </a:p>
        </p:txBody>
      </p:sp>
    </p:spTree>
    <p:extLst>
      <p:ext uri="{BB962C8B-B14F-4D97-AF65-F5344CB8AC3E}">
        <p14:creationId xmlns:p14="http://schemas.microsoft.com/office/powerpoint/2010/main" val="398176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a:t>
            </a:fld>
            <a:endParaRPr lang="en-US" dirty="0"/>
          </a:p>
        </p:txBody>
      </p:sp>
    </p:spTree>
    <p:extLst>
      <p:ext uri="{BB962C8B-B14F-4D97-AF65-F5344CB8AC3E}">
        <p14:creationId xmlns:p14="http://schemas.microsoft.com/office/powerpoint/2010/main" val="1137639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One summer’s afternoon in 1054, after testy exchanges with the Patriarch of Constantinople, the Pope’s representative, Cardinal Humbert, entered the city’s main place of worship, Hagia Sophia, placed a document on the altar, and then left quickly. The document was a Bull of Excommunication, expelling the recipients from the church and thereby denying them a route to heaven. This dramatic gesture is widely taken to mark the beginning of the ‘Great Schism’, the moment when the previously ‘undivided’ Church was split and Eastern Orthodoxy and Roman Catholicism were born. </a:t>
            </a:r>
            <a:r>
              <a:rPr lang="en-US" sz="1200" dirty="0" smtClean="0">
                <a:latin typeface="Constantia" pitchFamily="18" charset="0"/>
              </a:rPr>
              <a:t>Wrangles between the two Christian groups include cultural clashes, political circumstances, papal claims, and the introduction of the Fili0que phrase into the Nicene creed. Patriarch Athenagoras and Pope Paul VI mutually lifted the anathema charges</a:t>
            </a:r>
            <a:r>
              <a:rPr lang="en-US" sz="1200" baseline="0" dirty="0" smtClean="0">
                <a:latin typeface="Constantia" pitchFamily="18" charset="0"/>
              </a:rPr>
              <a:t> in 1965 as they sought to united the two groups.</a:t>
            </a:r>
            <a:endParaRPr lang="en-US" sz="1200" dirty="0" smtClean="0">
              <a:latin typeface="Constantia"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latin typeface="Constantia" pitchFamily="18" charset="0"/>
            </a:endParaRP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2</a:t>
            </a:fld>
            <a:endParaRPr lang="en-US" dirty="0"/>
          </a:p>
        </p:txBody>
      </p:sp>
    </p:spTree>
    <p:extLst>
      <p:ext uri="{BB962C8B-B14F-4D97-AF65-F5344CB8AC3E}">
        <p14:creationId xmlns:p14="http://schemas.microsoft.com/office/powerpoint/2010/main" val="4042547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a:lnSpc>
                <a:spcPct val="200000"/>
              </a:lnSpc>
              <a:buFont typeface="Wingdings" pitchFamily="2" charset="2"/>
              <a:buNone/>
            </a:pPr>
            <a:r>
              <a:rPr lang="en-US" dirty="0" smtClean="0"/>
              <a:t>While their interpretations</a:t>
            </a:r>
            <a:r>
              <a:rPr lang="en-US" baseline="0" dirty="0" smtClean="0"/>
              <a:t> of the scriptures is largely similar, the content differ in the two groups of Christianity. The orthodox church has additional parts which include 1 Esdras, The Prayer of Manasseh in Chronicles, Psalm 151, 3 &amp; 4 Maccabees. The catholic church reject these books and term them as a apocrypha, which means hidden things.</a:t>
            </a:r>
          </a:p>
          <a:p>
            <a:pPr>
              <a:lnSpc>
                <a:spcPct val="200000"/>
              </a:lnSpc>
              <a:buFont typeface="Wingdings" pitchFamily="2" charset="2"/>
              <a:buNone/>
            </a:pPr>
            <a:endParaRPr lang="en-US" dirty="0" smtClean="0"/>
          </a:p>
        </p:txBody>
      </p:sp>
      <p:sp>
        <p:nvSpPr>
          <p:cNvPr id="4" name="Slide Number Placeholder 3"/>
          <p:cNvSpPr>
            <a:spLocks noGrp="1"/>
          </p:cNvSpPr>
          <p:nvPr>
            <p:ph type="sldNum" sz="quarter" idx="10"/>
          </p:nvPr>
        </p:nvSpPr>
        <p:spPr/>
        <p:txBody>
          <a:bodyPr/>
          <a:lstStyle/>
          <a:p>
            <a:fld id="{68D9A2E8-B582-478A-AC21-C5298C32592C}" type="slidenum">
              <a:rPr lang="en-US" smtClean="0"/>
              <a:pPr/>
              <a:t>3</a:t>
            </a:fld>
            <a:endParaRPr lang="en-US" dirty="0"/>
          </a:p>
        </p:txBody>
      </p:sp>
    </p:spTree>
    <p:extLst>
      <p:ext uri="{BB962C8B-B14F-4D97-AF65-F5344CB8AC3E}">
        <p14:creationId xmlns:p14="http://schemas.microsoft.com/office/powerpoint/2010/main" val="2348785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Eucharist</a:t>
            </a:r>
            <a:r>
              <a:rPr lang="en-US" baseline="0" dirty="0" smtClean="0"/>
              <a:t> is symbolically different in the two churches; in orthodox, it termed as </a:t>
            </a:r>
            <a:r>
              <a:rPr lang="en-US" sz="1200" dirty="0" smtClean="0">
                <a:latin typeface="Constantia" pitchFamily="18" charset="0"/>
              </a:rPr>
              <a:t>the mystic supper</a:t>
            </a:r>
            <a:r>
              <a:rPr lang="en-US" sz="1200" baseline="0" dirty="0" smtClean="0">
                <a:latin typeface="Constantia" pitchFamily="18" charset="0"/>
              </a:rPr>
              <a:t> i.e. </a:t>
            </a:r>
            <a:r>
              <a:rPr lang="en-US" sz="1200" dirty="0" smtClean="0">
                <a:latin typeface="Constantia" pitchFamily="18" charset="0"/>
              </a:rPr>
              <a:t>an encounter with the risen Christ. In catholic church, the Eucharist is similar to that of the orthodox; regarded as Holy sacrifice of the Mass. </a:t>
            </a:r>
            <a:r>
              <a:rPr lang="en-US" sz="1200" baseline="0" dirty="0" smtClean="0">
                <a:latin typeface="Constantia" pitchFamily="18" charset="0"/>
              </a:rPr>
              <a:t>In the orthodox church, the </a:t>
            </a:r>
            <a:r>
              <a:rPr lang="en-US" sz="1200" dirty="0" smtClean="0">
                <a:latin typeface="Constantia" pitchFamily="18" charset="0"/>
              </a:rPr>
              <a:t>priest call upon the Holy Spirit on the bread and wine</a:t>
            </a:r>
            <a:r>
              <a:rPr lang="en-US" sz="1200" baseline="0" dirty="0" smtClean="0">
                <a:latin typeface="Constantia" pitchFamily="18" charset="0"/>
              </a:rPr>
              <a:t> with the </a:t>
            </a:r>
            <a:r>
              <a:rPr lang="en-US" sz="1200" dirty="0" smtClean="0">
                <a:latin typeface="Constantia" pitchFamily="18" charset="0"/>
              </a:rPr>
              <a:t>belief that they change to actual body and blood of Christ</a:t>
            </a:r>
            <a:r>
              <a:rPr lang="en-US" sz="1200" baseline="0" dirty="0" smtClean="0">
                <a:latin typeface="Constantia" pitchFamily="18" charset="0"/>
              </a:rPr>
              <a:t> in a </a:t>
            </a:r>
            <a:r>
              <a:rPr lang="en-US" sz="1200" dirty="0" smtClean="0">
                <a:latin typeface="Constantia" pitchFamily="18" charset="0"/>
              </a:rPr>
              <a:t>divine mystery. </a:t>
            </a:r>
            <a:r>
              <a:rPr lang="en-US" dirty="0" smtClean="0"/>
              <a:t>As in Orthodoxy, the Priest invokes the Holy Spirit during the Mass. However, the consecration becomes effective through the Priest, who acts in the person of Christ. The gifts change completely into Christ's body and blood and this change is termed 'Transubstantiation' i.e. the outward appearance remains the same, but the substance changes.</a:t>
            </a:r>
            <a:endParaRPr lang="en-US" sz="1200" dirty="0" smtClean="0">
              <a:latin typeface="Constantia" pitchFamily="18" charset="0"/>
            </a:endParaRP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4</a:t>
            </a:fld>
            <a:endParaRPr lang="en-US" dirty="0"/>
          </a:p>
        </p:txBody>
      </p:sp>
    </p:spTree>
    <p:extLst>
      <p:ext uri="{BB962C8B-B14F-4D97-AF65-F5344CB8AC3E}">
        <p14:creationId xmlns:p14="http://schemas.microsoft.com/office/powerpoint/2010/main" val="3458270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200000"/>
              </a:lnSpc>
              <a:buFont typeface="Wingdings" panose="05000000000000000000" pitchFamily="2" charset="2"/>
              <a:buNone/>
            </a:pPr>
            <a:r>
              <a:rPr lang="en-US" sz="1200" dirty="0" smtClean="0">
                <a:solidFill>
                  <a:schemeClr val="tx1"/>
                </a:solidFill>
                <a:latin typeface="Constantia" pitchFamily="18" charset="0"/>
              </a:rPr>
              <a:t>The Catholic church</a:t>
            </a:r>
            <a:r>
              <a:rPr lang="en-US" sz="1200" baseline="0" dirty="0" smtClean="0">
                <a:solidFill>
                  <a:schemeClr val="tx1"/>
                </a:solidFill>
                <a:latin typeface="Constantia" pitchFamily="18" charset="0"/>
              </a:rPr>
              <a:t> believes that</a:t>
            </a:r>
            <a:r>
              <a:rPr lang="en-US" sz="1200" dirty="0" smtClean="0">
                <a:solidFill>
                  <a:schemeClr val="tx1"/>
                </a:solidFill>
                <a:latin typeface="Constantia" pitchFamily="18" charset="0"/>
              </a:rPr>
              <a:t> for salvation to occur, Christ has to die on the cross</a:t>
            </a:r>
            <a:r>
              <a:rPr lang="en-US" sz="1200" baseline="0" dirty="0" smtClean="0">
                <a:solidFill>
                  <a:schemeClr val="tx1"/>
                </a:solidFill>
                <a:latin typeface="Constantia" pitchFamily="18" charset="0"/>
              </a:rPr>
              <a:t> as </a:t>
            </a:r>
            <a:r>
              <a:rPr lang="en-US" sz="1200" dirty="0" smtClean="0">
                <a:solidFill>
                  <a:schemeClr val="tx1"/>
                </a:solidFill>
                <a:latin typeface="Constantia" pitchFamily="18" charset="0"/>
              </a:rPr>
              <a:t>a sacrifice to pay for the sins</a:t>
            </a:r>
            <a:r>
              <a:rPr lang="en-US" sz="1200" baseline="0" dirty="0" smtClean="0">
                <a:solidFill>
                  <a:schemeClr val="tx1"/>
                </a:solidFill>
                <a:latin typeface="Constantia" pitchFamily="18" charset="0"/>
              </a:rPr>
              <a:t> of humanity. The s</a:t>
            </a:r>
            <a:r>
              <a:rPr lang="en-US" sz="1200" dirty="0" smtClean="0">
                <a:solidFill>
                  <a:schemeClr val="tx1"/>
                </a:solidFill>
                <a:latin typeface="Constantia" pitchFamily="18" charset="0"/>
              </a:rPr>
              <a:t>acrifice is a compensation for the damage caused in the relationship between God and man. Orthodox church believe that there is no condition for acceptance back to God. They</a:t>
            </a:r>
            <a:r>
              <a:rPr lang="en-US" sz="1200" baseline="0" dirty="0" smtClean="0">
                <a:solidFill>
                  <a:schemeClr val="tx1"/>
                </a:solidFill>
                <a:latin typeface="Constantia" pitchFamily="18" charset="0"/>
              </a:rPr>
              <a:t> </a:t>
            </a:r>
            <a:r>
              <a:rPr lang="en-US" sz="1200" dirty="0" smtClean="0">
                <a:solidFill>
                  <a:schemeClr val="tx1"/>
                </a:solidFill>
                <a:latin typeface="Constantia" pitchFamily="18" charset="0"/>
              </a:rPr>
              <a:t>perceive God as a loving father rather than a punisher</a:t>
            </a:r>
            <a:r>
              <a:rPr lang="en-US" sz="1200" baseline="0" dirty="0" smtClean="0">
                <a:solidFill>
                  <a:schemeClr val="tx1"/>
                </a:solidFill>
                <a:latin typeface="Constantia" pitchFamily="18" charset="0"/>
              </a:rPr>
              <a:t> and </a:t>
            </a:r>
            <a:r>
              <a:rPr lang="en-US" sz="1200" dirty="0" smtClean="0">
                <a:solidFill>
                  <a:schemeClr val="tx1"/>
                </a:solidFill>
                <a:latin typeface="Constantia" pitchFamily="18" charset="0"/>
              </a:rPr>
              <a:t>no payment is required to be accepted back by God. The blood of Jesus was not to repair something</a:t>
            </a:r>
            <a:r>
              <a:rPr lang="en-US" sz="1200" baseline="0" dirty="0" smtClean="0">
                <a:solidFill>
                  <a:schemeClr val="tx1"/>
                </a:solidFill>
                <a:latin typeface="Constantia" pitchFamily="18" charset="0"/>
              </a:rPr>
              <a:t> and </a:t>
            </a:r>
            <a:r>
              <a:rPr lang="en-US" sz="1200" dirty="0" smtClean="0">
                <a:solidFill>
                  <a:schemeClr val="tx1"/>
                </a:solidFill>
                <a:latin typeface="Constantia" pitchFamily="18" charset="0"/>
              </a:rPr>
              <a:t> </a:t>
            </a:r>
            <a:r>
              <a:rPr lang="en-US" sz="1200" dirty="0" smtClean="0">
                <a:solidFill>
                  <a:schemeClr val="tx1"/>
                </a:solidFill>
                <a:latin typeface="+mn-lt"/>
              </a:rPr>
              <a:t>a</a:t>
            </a:r>
            <a:r>
              <a:rPr lang="en-US" sz="1200" dirty="0" smtClean="0"/>
              <a:t>ccording to Anselm of Canterbury Christ had to comply until the end to save humanity.</a:t>
            </a:r>
            <a:endParaRPr lang="en-US" sz="1200" dirty="0" smtClean="0">
              <a:solidFill>
                <a:schemeClr val="tx1"/>
              </a:solidFill>
              <a:latin typeface="Constantia"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5</a:t>
            </a:fld>
            <a:endParaRPr lang="en-US" dirty="0"/>
          </a:p>
        </p:txBody>
      </p:sp>
    </p:spTree>
    <p:extLst>
      <p:ext uri="{BB962C8B-B14F-4D97-AF65-F5344CB8AC3E}">
        <p14:creationId xmlns:p14="http://schemas.microsoft.com/office/powerpoint/2010/main" val="37588551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Regarding the nature of God, Orthodox church takes God as the father</a:t>
            </a:r>
            <a:r>
              <a:rPr lang="en-US" baseline="0" dirty="0" smtClean="0"/>
              <a:t> as depicted in </a:t>
            </a:r>
            <a:r>
              <a:rPr lang="en-US" dirty="0" smtClean="0"/>
              <a:t>the tale of the prodigal son.</a:t>
            </a:r>
            <a:r>
              <a:rPr lang="en-US" baseline="0" dirty="0" smtClean="0"/>
              <a:t> It </a:t>
            </a:r>
            <a:r>
              <a:rPr lang="en-US" dirty="0" smtClean="0"/>
              <a:t>does not matter if we are sinners or not.</a:t>
            </a:r>
            <a:r>
              <a:rPr lang="en-US" baseline="0" dirty="0" smtClean="0"/>
              <a:t> </a:t>
            </a:r>
            <a:r>
              <a:rPr lang="en-US" dirty="0" smtClean="0"/>
              <a:t>Catholic church views the relationship with God as that of master and servant</a:t>
            </a:r>
            <a:r>
              <a:rPr lang="en-US" baseline="0" dirty="0" smtClean="0"/>
              <a:t> is depicted in the </a:t>
            </a:r>
            <a:r>
              <a:rPr lang="en-US" dirty="0" smtClean="0"/>
              <a:t>tale of the workers. The Catholics use</a:t>
            </a:r>
            <a:r>
              <a:rPr lang="en-US" baseline="0" dirty="0" smtClean="0"/>
              <a:t> </a:t>
            </a:r>
            <a:r>
              <a:rPr lang="en-US" dirty="0" smtClean="0"/>
              <a:t>cause- effect relationship</a:t>
            </a:r>
            <a:r>
              <a:rPr lang="en-US" baseline="0" dirty="0" smtClean="0"/>
              <a:t> to explain their relationship with God. In the viewpoin</a:t>
            </a:r>
            <a:r>
              <a:rPr lang="en-US" dirty="0" smtClean="0"/>
              <a:t>t of</a:t>
            </a:r>
            <a:r>
              <a:rPr lang="en-US" baseline="0" dirty="0" smtClean="0"/>
              <a:t> the</a:t>
            </a:r>
            <a:r>
              <a:rPr lang="en-US" dirty="0" smtClean="0"/>
              <a:t> original sin, the Catholics believe it is carried by all humanity</a:t>
            </a:r>
            <a:r>
              <a:rPr lang="en-US" baseline="0" dirty="0" smtClean="0"/>
              <a:t> and </a:t>
            </a:r>
            <a:r>
              <a:rPr lang="en-US" dirty="0" smtClean="0"/>
              <a:t>all guilty for what the first man did. In orthodox church, there is nothing as inherited sin,</a:t>
            </a:r>
            <a:r>
              <a:rPr lang="en-US" baseline="0" dirty="0" smtClean="0"/>
              <a:t> the </a:t>
            </a:r>
            <a:r>
              <a:rPr lang="en-US" dirty="0" smtClean="0"/>
              <a:t>original sin is just a prototype of the sinful nature of man.</a:t>
            </a: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6</a:t>
            </a:fld>
            <a:endParaRPr lang="en-US" dirty="0"/>
          </a:p>
        </p:txBody>
      </p:sp>
    </p:spTree>
    <p:extLst>
      <p:ext uri="{BB962C8B-B14F-4D97-AF65-F5344CB8AC3E}">
        <p14:creationId xmlns:p14="http://schemas.microsoft.com/office/powerpoint/2010/main" val="20054581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a:lnSpc>
                <a:spcPct val="200000"/>
              </a:lnSpc>
              <a:buFont typeface="Wingdings" pitchFamily="2" charset="2"/>
              <a:buNone/>
            </a:pPr>
            <a:r>
              <a:rPr lang="en-US" dirty="0" smtClean="0"/>
              <a:t>The Orthodox church believe that marriage is a mystic union</a:t>
            </a:r>
            <a:r>
              <a:rPr lang="en-US" baseline="0" dirty="0" smtClean="0"/>
              <a:t> with d</a:t>
            </a:r>
            <a:r>
              <a:rPr lang="en-US" dirty="0" smtClean="0"/>
              <a:t>ivorce only allowed in cases of adultery</a:t>
            </a:r>
            <a:r>
              <a:rPr lang="en-US" baseline="0" dirty="0" smtClean="0"/>
              <a:t> but there are </a:t>
            </a:r>
            <a:r>
              <a:rPr lang="en-US" dirty="0" smtClean="0"/>
              <a:t>exceptions. In catholic church, marriage is seen as an unbreakable contract</a:t>
            </a:r>
            <a:r>
              <a:rPr lang="en-US" baseline="0" dirty="0" smtClean="0"/>
              <a:t>. It depicts the relationship </a:t>
            </a:r>
            <a:r>
              <a:rPr lang="en-US" dirty="0" smtClean="0"/>
              <a:t>typical of Christ in the church</a:t>
            </a:r>
            <a:r>
              <a:rPr lang="en-US" baseline="0" dirty="0" smtClean="0"/>
              <a:t> and </a:t>
            </a:r>
            <a:r>
              <a:rPr lang="en-US" dirty="0" smtClean="0"/>
              <a:t>remarriage not allowed. In orthodox, worship is solely centered on the divine liturgy while Catholic church</a:t>
            </a:r>
            <a:r>
              <a:rPr lang="en-US" baseline="0" dirty="0" smtClean="0"/>
              <a:t> focuses</a:t>
            </a:r>
            <a:r>
              <a:rPr lang="en-US" dirty="0" smtClean="0"/>
              <a:t> on the procedural mass. Both use the vernacular language in times of worship</a:t>
            </a:r>
          </a:p>
          <a:p>
            <a:pPr>
              <a:lnSpc>
                <a:spcPct val="200000"/>
              </a:lnSpc>
              <a:buFont typeface="Wingdings" pitchFamily="2" charset="2"/>
              <a:buNone/>
            </a:pP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7</a:t>
            </a:fld>
            <a:endParaRPr lang="en-US" dirty="0"/>
          </a:p>
        </p:txBody>
      </p:sp>
    </p:spTree>
    <p:extLst>
      <p:ext uri="{BB962C8B-B14F-4D97-AF65-F5344CB8AC3E}">
        <p14:creationId xmlns:p14="http://schemas.microsoft.com/office/powerpoint/2010/main" val="31129635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14300" lvl="2" indent="0">
              <a:lnSpc>
                <a:spcPct val="200000"/>
              </a:lnSpc>
              <a:buFont typeface="Wingdings" pitchFamily="2" charset="2"/>
              <a:buNone/>
            </a:pPr>
            <a:r>
              <a:rPr lang="en-US" dirty="0" smtClean="0"/>
              <a:t>In orthodox, Mary is venerated as Theotokos; meaning God bearer.</a:t>
            </a:r>
            <a:r>
              <a:rPr lang="en-US" baseline="0" dirty="0" smtClean="0"/>
              <a:t> </a:t>
            </a:r>
            <a:r>
              <a:rPr lang="en-US" dirty="0" smtClean="0"/>
              <a:t>She bore God in human form</a:t>
            </a:r>
            <a:r>
              <a:rPr lang="en-US" baseline="0" dirty="0" smtClean="0"/>
              <a:t> through Jesus Christ. </a:t>
            </a:r>
            <a:r>
              <a:rPr lang="en-US" dirty="0" smtClean="0"/>
              <a:t>The view is similar in Catholic church</a:t>
            </a:r>
            <a:r>
              <a:rPr lang="en-US" baseline="0" dirty="0" smtClean="0"/>
              <a:t> with the </a:t>
            </a:r>
            <a:r>
              <a:rPr lang="en-US" dirty="0" smtClean="0"/>
              <a:t>title “mother of God” more prevalent than Theotokos. Title is one of the Marian dogmas of the catholic church</a:t>
            </a:r>
            <a:r>
              <a:rPr lang="en-US" baseline="0" dirty="0" smtClean="0"/>
              <a:t> with others being</a:t>
            </a:r>
            <a:r>
              <a:rPr lang="en-US" dirty="0" smtClean="0"/>
              <a:t> include immaculate conception, perpetual virginity. Orthodox church agrees that Mary experienced physical death but reject immaculate </a:t>
            </a:r>
            <a:r>
              <a:rPr lang="en-US" dirty="0" err="1" smtClean="0"/>
              <a:t>conception.The</a:t>
            </a:r>
            <a:r>
              <a:rPr lang="en-US" dirty="0" smtClean="0"/>
              <a:t> catholic church is yet to decide whether Mary experienced physical death.</a:t>
            </a:r>
          </a:p>
          <a:p>
            <a:pPr marL="114300" lvl="2" indent="0">
              <a:lnSpc>
                <a:spcPct val="200000"/>
              </a:lnSpc>
              <a:buFont typeface="Wingdings" pitchFamily="2" charset="2"/>
              <a:buNone/>
            </a:pPr>
            <a:endParaRPr lang="en-US" dirty="0" smtClean="0"/>
          </a:p>
        </p:txBody>
      </p:sp>
      <p:sp>
        <p:nvSpPr>
          <p:cNvPr id="4" name="Slide Number Placeholder 3"/>
          <p:cNvSpPr>
            <a:spLocks noGrp="1"/>
          </p:cNvSpPr>
          <p:nvPr>
            <p:ph type="sldNum" sz="quarter" idx="10"/>
          </p:nvPr>
        </p:nvSpPr>
        <p:spPr/>
        <p:txBody>
          <a:bodyPr/>
          <a:lstStyle/>
          <a:p>
            <a:fld id="{68D9A2E8-B582-478A-AC21-C5298C32592C}" type="slidenum">
              <a:rPr lang="en-US" smtClean="0"/>
              <a:pPr/>
              <a:t>8</a:t>
            </a:fld>
            <a:endParaRPr lang="en-US" dirty="0"/>
          </a:p>
        </p:txBody>
      </p:sp>
    </p:spTree>
    <p:extLst>
      <p:ext uri="{BB962C8B-B14F-4D97-AF65-F5344CB8AC3E}">
        <p14:creationId xmlns:p14="http://schemas.microsoft.com/office/powerpoint/2010/main" val="6543161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200000"/>
              </a:lnSpc>
              <a:spcBef>
                <a:spcPts val="0"/>
              </a:spcBef>
              <a:spcAft>
                <a:spcPts val="0"/>
              </a:spcAft>
              <a:buClrTx/>
              <a:buSzTx/>
              <a:buFont typeface="Wingdings" pitchFamily="2" charset="2"/>
              <a:buNone/>
              <a:tabLst/>
              <a:defRPr/>
            </a:pPr>
            <a:r>
              <a:rPr lang="en-US" sz="1200" dirty="0" smtClean="0">
                <a:latin typeface="Constantia" pitchFamily="18" charset="0"/>
              </a:rPr>
              <a:t>The</a:t>
            </a:r>
            <a:r>
              <a:rPr lang="en-US" sz="1200" baseline="0" dirty="0" smtClean="0">
                <a:latin typeface="Constantia" pitchFamily="18" charset="0"/>
              </a:rPr>
              <a:t> ritualistic events of the orthodox church involve seven sacraments but the number is not fixed, more are available. The catholic church has the same number of sacraments, which is fixed. </a:t>
            </a:r>
            <a:r>
              <a:rPr lang="en-US" sz="1200" dirty="0" smtClean="0">
                <a:solidFill>
                  <a:schemeClr val="tx1"/>
                </a:solidFill>
                <a:latin typeface="Constantia" pitchFamily="18" charset="0"/>
              </a:rPr>
              <a:t>The sacrament of</a:t>
            </a:r>
            <a:r>
              <a:rPr lang="en-US" sz="1200" baseline="0" dirty="0" smtClean="0">
                <a:solidFill>
                  <a:schemeClr val="tx1"/>
                </a:solidFill>
                <a:latin typeface="Constantia" pitchFamily="18" charset="0"/>
              </a:rPr>
              <a:t> </a:t>
            </a:r>
            <a:r>
              <a:rPr lang="en-US" sz="1200" dirty="0" smtClean="0">
                <a:solidFill>
                  <a:schemeClr val="tx1"/>
                </a:solidFill>
                <a:latin typeface="Constantia" pitchFamily="18" charset="0"/>
              </a:rPr>
              <a:t>Chrismation in orthodox church is replaced by the confirmation sacrament in the catholic church.</a:t>
            </a:r>
          </a:p>
          <a:p>
            <a:pPr>
              <a:lnSpc>
                <a:spcPct val="200000"/>
              </a:lnSpc>
              <a:buFont typeface="Wingdings" pitchFamily="2" charset="2"/>
              <a:buNone/>
            </a:pPr>
            <a:endParaRPr lang="en-US" sz="1200" dirty="0" smtClean="0">
              <a:latin typeface="Constantia" pitchFamily="18" charset="0"/>
            </a:endParaRP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9</a:t>
            </a:fld>
            <a:endParaRPr lang="en-US" dirty="0"/>
          </a:p>
        </p:txBody>
      </p:sp>
    </p:spTree>
    <p:extLst>
      <p:ext uri="{BB962C8B-B14F-4D97-AF65-F5344CB8AC3E}">
        <p14:creationId xmlns:p14="http://schemas.microsoft.com/office/powerpoint/2010/main" val="2852459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In</a:t>
            </a:r>
            <a:r>
              <a:rPr lang="en-US" baseline="0" dirty="0" smtClean="0"/>
              <a:t> matters of the pope, the orthodox church recognizes as the bishop of Rome. However, </a:t>
            </a:r>
            <a:r>
              <a:rPr lang="en-US" sz="1200" baseline="0" dirty="0" smtClean="0">
                <a:solidFill>
                  <a:schemeClr val="tx1"/>
                </a:solidFill>
                <a:latin typeface="Constantia" pitchFamily="18" charset="0"/>
              </a:rPr>
              <a:t>h</a:t>
            </a:r>
            <a:r>
              <a:rPr lang="en-US" sz="1200" dirty="0" smtClean="0">
                <a:solidFill>
                  <a:schemeClr val="tx1"/>
                </a:solidFill>
                <a:latin typeface="Constantia" pitchFamily="18" charset="0"/>
              </a:rPr>
              <a:t>is authority is no greater than other bishops. In catholic church, the pope is the vicar of Christ,</a:t>
            </a:r>
            <a:r>
              <a:rPr lang="en-US" sz="1200" baseline="0" dirty="0" smtClean="0">
                <a:solidFill>
                  <a:schemeClr val="tx1"/>
                </a:solidFill>
                <a:latin typeface="Constantia" pitchFamily="18" charset="0"/>
              </a:rPr>
              <a:t> he is </a:t>
            </a:r>
            <a:r>
              <a:rPr lang="en-US" sz="1200" dirty="0" smtClean="0">
                <a:solidFill>
                  <a:schemeClr val="tx1"/>
                </a:solidFill>
                <a:latin typeface="Constantia" pitchFamily="18" charset="0"/>
              </a:rPr>
              <a:t>the visible head of the church on earth</a:t>
            </a:r>
            <a:r>
              <a:rPr lang="en-US" sz="1200" baseline="0" dirty="0" smtClean="0">
                <a:solidFill>
                  <a:schemeClr val="tx1"/>
                </a:solidFill>
                <a:latin typeface="Constantia" pitchFamily="18" charset="0"/>
              </a:rPr>
              <a:t> and spiritual </a:t>
            </a:r>
            <a:r>
              <a:rPr lang="en-US" sz="1200" dirty="0" smtClean="0">
                <a:solidFill>
                  <a:schemeClr val="tx1"/>
                </a:solidFill>
                <a:latin typeface="Constantia" pitchFamily="18" charset="0"/>
              </a:rPr>
              <a:t>successor of St. Peter.</a:t>
            </a:r>
            <a:r>
              <a:rPr lang="en-US" sz="1200" baseline="0" dirty="0" smtClean="0">
                <a:solidFill>
                  <a:schemeClr val="tx1"/>
                </a:solidFill>
                <a:latin typeface="Constantia" pitchFamily="18" charset="0"/>
              </a:rPr>
              <a:t> He </a:t>
            </a:r>
            <a:r>
              <a:rPr lang="en-US" sz="1200" dirty="0" smtClean="0">
                <a:solidFill>
                  <a:schemeClr val="tx1"/>
                </a:solidFill>
                <a:latin typeface="Constantia" pitchFamily="18" charset="0"/>
              </a:rPr>
              <a:t>has supreme authority regarding Christianity. The Orthodox church rejects papal infallibility</a:t>
            </a:r>
            <a:r>
              <a:rPr lang="en-US" sz="1200" baseline="0" dirty="0" smtClean="0">
                <a:solidFill>
                  <a:schemeClr val="tx1"/>
                </a:solidFill>
                <a:latin typeface="Constantia" pitchFamily="18" charset="0"/>
              </a:rPr>
              <a:t> and perceives </a:t>
            </a:r>
            <a:r>
              <a:rPr lang="en-US" sz="1200" dirty="0" smtClean="0">
                <a:solidFill>
                  <a:schemeClr val="tx1"/>
                </a:solidFill>
                <a:latin typeface="Constantia" pitchFamily="18" charset="0"/>
              </a:rPr>
              <a:t>the Holy Spirit as</a:t>
            </a:r>
            <a:r>
              <a:rPr lang="en-US" sz="1200" baseline="0" dirty="0" smtClean="0">
                <a:solidFill>
                  <a:schemeClr val="tx1"/>
                </a:solidFill>
                <a:latin typeface="Constantia" pitchFamily="18" charset="0"/>
              </a:rPr>
              <a:t> </a:t>
            </a:r>
            <a:r>
              <a:rPr lang="en-US" sz="1200" dirty="0" smtClean="0">
                <a:solidFill>
                  <a:schemeClr val="tx1"/>
                </a:solidFill>
                <a:latin typeface="Constantia" pitchFamily="18" charset="0"/>
              </a:rPr>
              <a:t>the guide to the church</a:t>
            </a:r>
            <a:r>
              <a:rPr lang="en-US" sz="1200" baseline="0" dirty="0" smtClean="0">
                <a:solidFill>
                  <a:schemeClr val="tx1"/>
                </a:solidFill>
                <a:latin typeface="Constantia" pitchFamily="18" charset="0"/>
              </a:rPr>
              <a:t>. They </a:t>
            </a:r>
            <a:r>
              <a:rPr lang="en-US" sz="1200" dirty="0" smtClean="0">
                <a:solidFill>
                  <a:schemeClr val="tx1"/>
                </a:solidFill>
                <a:latin typeface="Constantia" pitchFamily="18" charset="0"/>
              </a:rPr>
              <a:t>recognize the first seven ecumenical councils as infallible. In the Catholic church, the pope is infallible</a:t>
            </a:r>
            <a:r>
              <a:rPr lang="en-US" sz="1200" baseline="0" dirty="0" smtClean="0">
                <a:solidFill>
                  <a:schemeClr val="tx1"/>
                </a:solidFill>
                <a:latin typeface="Constantia" pitchFamily="18" charset="0"/>
              </a:rPr>
              <a:t> and </a:t>
            </a:r>
            <a:r>
              <a:rPr lang="en-US" sz="1200" dirty="0" smtClean="0">
                <a:solidFill>
                  <a:schemeClr val="tx1"/>
                </a:solidFill>
                <a:latin typeface="Constantia" pitchFamily="18" charset="0"/>
              </a:rPr>
              <a:t>defines doctrines of faith and morals.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schemeClr val="tx1"/>
              </a:solidFill>
              <a:latin typeface="Constantia"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schemeClr val="tx1"/>
              </a:solidFill>
              <a:latin typeface="Constantia"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schemeClr val="tx1"/>
              </a:solidFill>
              <a:latin typeface="Constantia" pitchFamily="18" charset="0"/>
            </a:endParaRP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10</a:t>
            </a:fld>
            <a:endParaRPr lang="en-US" dirty="0"/>
          </a:p>
        </p:txBody>
      </p:sp>
    </p:spTree>
    <p:extLst>
      <p:ext uri="{BB962C8B-B14F-4D97-AF65-F5344CB8AC3E}">
        <p14:creationId xmlns:p14="http://schemas.microsoft.com/office/powerpoint/2010/main" val="13031639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buFont typeface="Wingdings" panose="05000000000000000000" pitchFamily="2" charset="2"/>
              <a:buNone/>
            </a:pPr>
            <a:r>
              <a:rPr lang="en-US" sz="1200" dirty="0" smtClean="0">
                <a:latin typeface="Constantia" panose="02030602050306030303" pitchFamily="18" charset="0"/>
              </a:rPr>
              <a:t>It</a:t>
            </a:r>
            <a:r>
              <a:rPr lang="en-US" sz="1200" baseline="0" dirty="0" smtClean="0">
                <a:latin typeface="Constantia" panose="02030602050306030303" pitchFamily="18" charset="0"/>
              </a:rPr>
              <a:t> is e</a:t>
            </a:r>
            <a:r>
              <a:rPr lang="en-US" sz="1200" dirty="0" smtClean="0">
                <a:latin typeface="Constantia" panose="02030602050306030303" pitchFamily="18" charset="0"/>
              </a:rPr>
              <a:t>vident that Orthodox and catholic churches have contrasting characteristics and beliefs. Despite their seemingly similar approach to worship, bible and the Eucharist. Differences emanate in matters of the original sin where the Orthodox church fail to recognize the concept of sin inheritance. There are also disagreements on Mary and her death as well as her immaculate conception. Other beliefs  are revealed such as salvation and the relationship between God and man. In matters of ethics, marriage is perceived differently with the Catholic postulating it as an unbreakable union. The two groups of Christianity have</a:t>
            </a:r>
            <a:r>
              <a:rPr lang="en-US" sz="1200" baseline="0" dirty="0" smtClean="0">
                <a:latin typeface="Constantia" panose="02030602050306030303" pitchFamily="18" charset="0"/>
              </a:rPr>
              <a:t> been trying to make peace an unite as indicated in the mutual agreement to remove the anathema charges.</a:t>
            </a:r>
            <a:endParaRPr lang="en-US" sz="1200" dirty="0" smtClean="0">
              <a:latin typeface="Constantia" panose="020306020503060303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latin typeface="Constantia" panose="020306020503060303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latin typeface="Constantia" panose="020306020503060303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latin typeface="Constantia" panose="02030602050306030303" pitchFamily="18" charset="0"/>
            </a:endParaRP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11</a:t>
            </a:fld>
            <a:endParaRPr lang="en-US" dirty="0"/>
          </a:p>
        </p:txBody>
      </p:sp>
    </p:spTree>
    <p:extLst>
      <p:ext uri="{BB962C8B-B14F-4D97-AF65-F5344CB8AC3E}">
        <p14:creationId xmlns:p14="http://schemas.microsoft.com/office/powerpoint/2010/main" val="31548895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12</a:t>
            </a:fld>
            <a:endParaRPr lang="en-US" dirty="0"/>
          </a:p>
        </p:txBody>
      </p:sp>
    </p:spTree>
    <p:extLst>
      <p:ext uri="{BB962C8B-B14F-4D97-AF65-F5344CB8AC3E}">
        <p14:creationId xmlns:p14="http://schemas.microsoft.com/office/powerpoint/2010/main" val="393187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11/12/2019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612235015"/>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11/12/2019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239219178"/>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11/12/2019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834297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9602BF1-B25E-4E9F-83A7-C4DD932695E2}" type="datetimeFigureOut">
              <a:rPr lang="en-US" smtClean="0"/>
              <a:pPr/>
              <a:t>11/12/2019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782753771"/>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9602BF1-B25E-4E9F-83A7-C4DD932695E2}" type="datetimeFigureOut">
              <a:rPr lang="en-US" smtClean="0"/>
              <a:pPr/>
              <a:t>11/12/2019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067893719"/>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9602BF1-B25E-4E9F-83A7-C4DD932695E2}" type="datetimeFigureOut">
              <a:rPr lang="en-US" smtClean="0"/>
              <a:pPr/>
              <a:t>11/12/2019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37439295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602BF1-B25E-4E9F-83A7-C4DD932695E2}" type="datetimeFigureOut">
              <a:rPr lang="en-US" smtClean="0"/>
              <a:pPr/>
              <a:t>11/12/2019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10412030"/>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11/12/2019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4960214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11/12/2019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200705083"/>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11/12/2019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0256779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11/12/2019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84155136"/>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11/12/2019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7530447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11/12/2019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34040234"/>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11/12/2019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284159193"/>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11/12/2019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343653044"/>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11/12/2019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19472677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9602BF1-B25E-4E9F-83A7-C4DD932695E2}" type="datetimeFigureOut">
              <a:rPr lang="en-US" smtClean="0"/>
              <a:pPr/>
              <a:t>11/12/2019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598228653"/>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 id="2147483848" r:id="rId13"/>
    <p:sldLayoutId id="2147483849" r:id="rId14"/>
    <p:sldLayoutId id="2147483850" r:id="rId15"/>
    <p:sldLayoutId id="2147483851" r:id="rId16"/>
  </p:sldLayoutIdLst>
  <p:transition spd="slow">
    <p:fade/>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527" y="1708997"/>
            <a:ext cx="11485419" cy="3902093"/>
          </a:xfrm>
        </p:spPr>
        <p:txBody>
          <a:bodyPr>
            <a:normAutofit/>
          </a:bodyPr>
          <a:lstStyle/>
          <a:p>
            <a:pPr algn="ctr">
              <a:lnSpc>
                <a:spcPct val="150000"/>
              </a:lnSpc>
            </a:pPr>
            <a:r>
              <a:rPr lang="en-US" dirty="0" smtClean="0">
                <a:solidFill>
                  <a:srgbClr val="00B050"/>
                </a:solidFill>
              </a:rPr>
              <a:t>Comparing Catholic and the </a:t>
            </a:r>
            <a:r>
              <a:rPr lang="en-US" smtClean="0">
                <a:solidFill>
                  <a:srgbClr val="00B050"/>
                </a:solidFill>
              </a:rPr>
              <a:t>Orthodox Churches</a:t>
            </a:r>
            <a:r>
              <a:rPr lang="en-US" dirty="0" smtClean="0">
                <a:solidFill>
                  <a:srgbClr val="00B050"/>
                </a:solidFill>
              </a:rPr>
              <a:t/>
            </a:r>
            <a:br>
              <a:rPr lang="en-US" dirty="0" smtClean="0">
                <a:solidFill>
                  <a:srgbClr val="00B050"/>
                </a:solidFill>
              </a:rPr>
            </a:br>
            <a:r>
              <a:rPr lang="en-US" dirty="0" smtClean="0">
                <a:solidFill>
                  <a:srgbClr val="00B050"/>
                </a:solidFill>
              </a:rPr>
              <a:t>Professor</a:t>
            </a:r>
            <a:br>
              <a:rPr lang="en-US" dirty="0" smtClean="0">
                <a:solidFill>
                  <a:srgbClr val="00B050"/>
                </a:solidFill>
              </a:rPr>
            </a:br>
            <a:r>
              <a:rPr lang="en-US" dirty="0" smtClean="0">
                <a:solidFill>
                  <a:srgbClr val="00B050"/>
                </a:solidFill>
              </a:rPr>
              <a:t>Course Title</a:t>
            </a:r>
            <a:br>
              <a:rPr lang="en-US" dirty="0" smtClean="0">
                <a:solidFill>
                  <a:srgbClr val="00B050"/>
                </a:solidFill>
              </a:rPr>
            </a:br>
            <a:r>
              <a:rPr lang="en-US" dirty="0" smtClean="0">
                <a:solidFill>
                  <a:srgbClr val="00B050"/>
                </a:solidFill>
              </a:rPr>
              <a:t>Date</a:t>
            </a: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433" y="234603"/>
            <a:ext cx="9854276" cy="541251"/>
          </a:xfrm>
        </p:spPr>
        <p:txBody>
          <a:bodyPr>
            <a:normAutofit fontScale="90000"/>
          </a:bodyPr>
          <a:lstStyle/>
          <a:p>
            <a:pPr algn="ctr"/>
            <a:r>
              <a:rPr lang="en-US" dirty="0" smtClean="0">
                <a:solidFill>
                  <a:srgbClr val="00B050"/>
                </a:solidFill>
              </a:rPr>
              <a:t>Brief History</a:t>
            </a:r>
            <a:br>
              <a:rPr lang="en-US" dirty="0" smtClean="0">
                <a:solidFill>
                  <a:srgbClr val="00B050"/>
                </a:solidFill>
              </a:rPr>
            </a:br>
            <a:endParaRPr lang="en-US" dirty="0">
              <a:solidFill>
                <a:srgbClr val="00B050"/>
              </a:solidFill>
            </a:endParaRPr>
          </a:p>
        </p:txBody>
      </p:sp>
      <p:sp>
        <p:nvSpPr>
          <p:cNvPr id="3" name="Content Placeholder 2"/>
          <p:cNvSpPr>
            <a:spLocks noGrp="1"/>
          </p:cNvSpPr>
          <p:nvPr>
            <p:ph idx="1"/>
          </p:nvPr>
        </p:nvSpPr>
        <p:spPr>
          <a:xfrm>
            <a:off x="0" y="734292"/>
            <a:ext cx="11914910" cy="6123708"/>
          </a:xfrm>
        </p:spPr>
        <p:txBody>
          <a:bodyPr>
            <a:normAutofit lnSpcReduction="10000"/>
          </a:bodyPr>
          <a:lstStyle/>
          <a:p>
            <a:pPr>
              <a:lnSpc>
                <a:spcPct val="200000"/>
              </a:lnSpc>
              <a:buFont typeface="Wingdings" pitchFamily="2" charset="2"/>
              <a:buChar char="Ø"/>
            </a:pPr>
            <a:r>
              <a:rPr lang="en-US" sz="2000" dirty="0" smtClean="0">
                <a:latin typeface="Constantia" pitchFamily="18" charset="0"/>
              </a:rPr>
              <a:t>Orthodox: Summer of 1054 when it was born from Catholicism.</a:t>
            </a:r>
          </a:p>
          <a:p>
            <a:pPr>
              <a:lnSpc>
                <a:spcPct val="200000"/>
              </a:lnSpc>
              <a:buFont typeface="Wingdings" pitchFamily="2" charset="2"/>
              <a:buChar char="Ø"/>
            </a:pPr>
            <a:r>
              <a:rPr lang="en-US" sz="2000" dirty="0" smtClean="0">
                <a:latin typeface="Constantia" pitchFamily="18" charset="0"/>
              </a:rPr>
              <a:t>Result of the schism between the western church (Roman Catholic) and eastern church (orthodox).</a:t>
            </a:r>
          </a:p>
          <a:p>
            <a:pPr>
              <a:lnSpc>
                <a:spcPct val="200000"/>
              </a:lnSpc>
              <a:buFont typeface="Wingdings" pitchFamily="2" charset="2"/>
              <a:buChar char="Ø"/>
            </a:pPr>
            <a:r>
              <a:rPr lang="en-US" sz="2000" dirty="0" smtClean="0">
                <a:latin typeface="Constantia" pitchFamily="18" charset="0"/>
              </a:rPr>
              <a:t>Catholic Christianity date back to as early as first century; related to the inception of Christianity.</a:t>
            </a:r>
          </a:p>
          <a:p>
            <a:pPr>
              <a:lnSpc>
                <a:spcPct val="200000"/>
              </a:lnSpc>
              <a:buFont typeface="Wingdings" pitchFamily="2" charset="2"/>
              <a:buChar char="Ø"/>
            </a:pPr>
            <a:r>
              <a:rPr lang="en-US" sz="2000" dirty="0" smtClean="0">
                <a:latin typeface="Constantia" pitchFamily="18" charset="0"/>
              </a:rPr>
              <a:t>Wrangles between the two Christian groups include cultural clashes, political circumstances, papal claims, and the introduction of the Fili0que phrase into the Nicene creed.</a:t>
            </a:r>
          </a:p>
          <a:p>
            <a:pPr>
              <a:lnSpc>
                <a:spcPct val="200000"/>
              </a:lnSpc>
              <a:buFont typeface="Wingdings" pitchFamily="2" charset="2"/>
              <a:buChar char="Ø"/>
            </a:pPr>
            <a:r>
              <a:rPr lang="en-US" sz="2000" dirty="0" smtClean="0">
                <a:latin typeface="Constantia" pitchFamily="18" charset="0"/>
              </a:rPr>
              <a:t>Division at 1054 saw roman catholic center its operation on Pope of Rome; Orthodox church centered </a:t>
            </a:r>
            <a:r>
              <a:rPr lang="en-US" sz="2000" dirty="0">
                <a:latin typeface="Constantia" pitchFamily="18" charset="0"/>
              </a:rPr>
              <a:t>on Patriarch of </a:t>
            </a:r>
            <a:r>
              <a:rPr lang="en-US" sz="2000" dirty="0" smtClean="0">
                <a:latin typeface="Constantia" pitchFamily="18" charset="0"/>
              </a:rPr>
              <a:t>Constantinople</a:t>
            </a:r>
          </a:p>
          <a:p>
            <a:pPr>
              <a:lnSpc>
                <a:spcPct val="200000"/>
              </a:lnSpc>
              <a:buFont typeface="Wingdings" pitchFamily="2" charset="2"/>
              <a:buChar char="Ø"/>
            </a:pPr>
            <a:r>
              <a:rPr lang="en-US" sz="2000" dirty="0" smtClean="0">
                <a:latin typeface="Constantia" pitchFamily="18" charset="0"/>
              </a:rPr>
              <a:t>Lived in formal isolation until recently; in 1965</a:t>
            </a:r>
            <a:r>
              <a:rPr lang="en-US" sz="2000" dirty="0">
                <a:latin typeface="Constantia" pitchFamily="18" charset="0"/>
              </a:rPr>
              <a:t>, Patriarch Athenagoras and Pope Paul VI </a:t>
            </a:r>
            <a:r>
              <a:rPr lang="en-US" sz="2000" dirty="0" smtClean="0">
                <a:latin typeface="Constantia" pitchFamily="18" charset="0"/>
              </a:rPr>
              <a:t>mutually lifted the anathema charges.</a:t>
            </a:r>
            <a:endParaRPr lang="en-US" sz="2000" dirty="0" smtClean="0">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1164" y="221672"/>
            <a:ext cx="11028217" cy="665018"/>
          </a:xfrm>
        </p:spPr>
        <p:txBody>
          <a:bodyPr>
            <a:normAutofit/>
          </a:bodyPr>
          <a:lstStyle/>
          <a:p>
            <a:pPr algn="ctr"/>
            <a:r>
              <a:rPr lang="en-US" dirty="0" smtClean="0">
                <a:solidFill>
                  <a:srgbClr val="00B050"/>
                </a:solidFill>
              </a:rPr>
              <a:t>Approach to the Bible</a:t>
            </a:r>
            <a:endParaRPr lang="en-US" dirty="0">
              <a:solidFill>
                <a:srgbClr val="00B050"/>
              </a:solidFill>
            </a:endParaRPr>
          </a:p>
        </p:txBody>
      </p:sp>
      <p:sp>
        <p:nvSpPr>
          <p:cNvPr id="3" name="Content Placeholder 2"/>
          <p:cNvSpPr>
            <a:spLocks noGrp="1"/>
          </p:cNvSpPr>
          <p:nvPr>
            <p:ph idx="1"/>
          </p:nvPr>
        </p:nvSpPr>
        <p:spPr>
          <a:xfrm>
            <a:off x="180109" y="914400"/>
            <a:ext cx="11790218" cy="5763491"/>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Cannon of scriptures for the orthodox is slightly different from the Roman catholic</a:t>
            </a:r>
          </a:p>
          <a:p>
            <a:pPr>
              <a:lnSpc>
                <a:spcPct val="200000"/>
              </a:lnSpc>
              <a:buFont typeface="Wingdings" pitchFamily="2" charset="2"/>
              <a:buChar char="Ø"/>
            </a:pPr>
            <a:r>
              <a:rPr lang="en-US" sz="2000" dirty="0" smtClean="0">
                <a:solidFill>
                  <a:schemeClr val="tx1"/>
                </a:solidFill>
                <a:latin typeface="Constantia" pitchFamily="18" charset="0"/>
              </a:rPr>
              <a:t>Orthodox has additional parts;  1 Esdras, </a:t>
            </a:r>
            <a:r>
              <a:rPr lang="en-US" sz="2000" dirty="0">
                <a:solidFill>
                  <a:schemeClr val="tx1"/>
                </a:solidFill>
                <a:latin typeface="Constantia" pitchFamily="18" charset="0"/>
              </a:rPr>
              <a:t>The Prayer of Manasseh in Chronicles, Psalm 151, 3 &amp; 4 </a:t>
            </a:r>
            <a:r>
              <a:rPr lang="en-US" sz="2000" dirty="0" smtClean="0">
                <a:solidFill>
                  <a:schemeClr val="tx1"/>
                </a:solidFill>
                <a:latin typeface="Constantia" pitchFamily="18" charset="0"/>
              </a:rPr>
              <a:t>Maccabees.</a:t>
            </a:r>
          </a:p>
          <a:p>
            <a:pPr>
              <a:lnSpc>
                <a:spcPct val="200000"/>
              </a:lnSpc>
              <a:buFont typeface="Wingdings" pitchFamily="2" charset="2"/>
              <a:buChar char="Ø"/>
            </a:pPr>
            <a:r>
              <a:rPr lang="en-US" sz="2000" dirty="0" smtClean="0">
                <a:solidFill>
                  <a:schemeClr val="tx1"/>
                </a:solidFill>
                <a:latin typeface="Constantia" pitchFamily="18" charset="0"/>
              </a:rPr>
              <a:t>Other parts of the bible are similar.</a:t>
            </a:r>
          </a:p>
          <a:p>
            <a:pPr>
              <a:lnSpc>
                <a:spcPct val="200000"/>
              </a:lnSpc>
              <a:buFont typeface="Wingdings" pitchFamily="2" charset="2"/>
              <a:buChar char="Ø"/>
            </a:pPr>
            <a:r>
              <a:rPr lang="en-US" sz="2000" dirty="0" smtClean="0">
                <a:solidFill>
                  <a:schemeClr val="tx1"/>
                </a:solidFill>
                <a:latin typeface="Constantia" pitchFamily="18" charset="0"/>
              </a:rPr>
              <a:t>Interpretation is similar; difference not centered on the bible.</a:t>
            </a:r>
          </a:p>
          <a:p>
            <a:pPr>
              <a:lnSpc>
                <a:spcPct val="200000"/>
              </a:lnSpc>
              <a:buFont typeface="Wingdings" pitchFamily="2" charset="2"/>
              <a:buChar char="Ø"/>
            </a:pPr>
            <a:r>
              <a:rPr lang="en-US" sz="2000" dirty="0" smtClean="0">
                <a:solidFill>
                  <a:schemeClr val="tx1"/>
                </a:solidFill>
                <a:latin typeface="Constantia" pitchFamily="18" charset="0"/>
              </a:rPr>
              <a:t>Catholic rejects the deuterocanonical books found in the orthodox bible and term them as apocrypha</a:t>
            </a:r>
          </a:p>
          <a:p>
            <a:pPr>
              <a:lnSpc>
                <a:spcPct val="200000"/>
              </a:lnSpc>
              <a:buFont typeface="Wingdings" pitchFamily="2" charset="2"/>
              <a:buChar char="Ø"/>
            </a:pPr>
            <a:r>
              <a:rPr lang="en-US" sz="2000" dirty="0" smtClean="0">
                <a:solidFill>
                  <a:schemeClr val="tx1"/>
                </a:solidFill>
                <a:latin typeface="Constantia" pitchFamily="18" charset="0"/>
              </a:rPr>
              <a:t>Apocrypha; hidden things.</a:t>
            </a:r>
            <a:endParaRPr lang="en-US" sz="2000" dirty="0" smtClean="0">
              <a:solidFill>
                <a:schemeClr val="tx1"/>
              </a:solidFill>
              <a:latin typeface="Constantia" pitchFamily="18" charset="0"/>
            </a:endParaRPr>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3480" y="277090"/>
            <a:ext cx="8596668" cy="748145"/>
          </a:xfrm>
        </p:spPr>
        <p:txBody>
          <a:bodyPr/>
          <a:lstStyle/>
          <a:p>
            <a:pPr algn="ctr"/>
            <a:r>
              <a:rPr lang="en-US" dirty="0" smtClean="0">
                <a:solidFill>
                  <a:srgbClr val="00B050"/>
                </a:solidFill>
              </a:rPr>
              <a:t>Eucharist</a:t>
            </a:r>
            <a:endParaRPr lang="en-US" dirty="0">
              <a:solidFill>
                <a:srgbClr val="00B050"/>
              </a:solidFill>
            </a:endParaRPr>
          </a:p>
        </p:txBody>
      </p:sp>
      <p:sp>
        <p:nvSpPr>
          <p:cNvPr id="3" name="Content Placeholder 2"/>
          <p:cNvSpPr>
            <a:spLocks noGrp="1"/>
          </p:cNvSpPr>
          <p:nvPr>
            <p:ph idx="1"/>
          </p:nvPr>
        </p:nvSpPr>
        <p:spPr>
          <a:xfrm>
            <a:off x="166255" y="886691"/>
            <a:ext cx="11817927" cy="5708073"/>
          </a:xfrm>
        </p:spPr>
        <p:txBody>
          <a:bodyPr>
            <a:normAutofit/>
          </a:bodyPr>
          <a:lstStyle/>
          <a:p>
            <a:pPr>
              <a:lnSpc>
                <a:spcPct val="200000"/>
              </a:lnSpc>
              <a:buFont typeface="Wingdings" pitchFamily="2" charset="2"/>
              <a:buChar char="Ø"/>
            </a:pPr>
            <a:r>
              <a:rPr lang="en-US" sz="2000" dirty="0" smtClean="0">
                <a:latin typeface="Constantia" pitchFamily="18" charset="0"/>
              </a:rPr>
              <a:t>In the orthodox church; Eucharist </a:t>
            </a:r>
            <a:r>
              <a:rPr lang="en-US" sz="2000" dirty="0" smtClean="0">
                <a:latin typeface="Constantia" pitchFamily="18" charset="0"/>
              </a:rPr>
              <a:t>is a symbol of the forgiveness of sins</a:t>
            </a:r>
          </a:p>
          <a:p>
            <a:pPr>
              <a:lnSpc>
                <a:spcPct val="200000"/>
              </a:lnSpc>
              <a:buFont typeface="Wingdings" pitchFamily="2" charset="2"/>
              <a:buChar char="Ø"/>
            </a:pPr>
            <a:r>
              <a:rPr lang="en-US" sz="2000" dirty="0" smtClean="0">
                <a:latin typeface="Constantia" pitchFamily="18" charset="0"/>
              </a:rPr>
              <a:t>Termed as the mystic supper; an encounter with the risen Christ.</a:t>
            </a:r>
          </a:p>
          <a:p>
            <a:pPr>
              <a:lnSpc>
                <a:spcPct val="200000"/>
              </a:lnSpc>
              <a:buFont typeface="Wingdings" pitchFamily="2" charset="2"/>
              <a:buChar char="Ø"/>
            </a:pPr>
            <a:r>
              <a:rPr lang="en-US" sz="2000" dirty="0" smtClean="0">
                <a:latin typeface="Constantia" pitchFamily="18" charset="0"/>
              </a:rPr>
              <a:t>In catholic church, the Eucharist is similar to that of the orthodox; regarded as </a:t>
            </a:r>
            <a:r>
              <a:rPr lang="en-US" sz="2000" dirty="0">
                <a:latin typeface="Constantia" panose="02030602050306030303" pitchFamily="18" charset="0"/>
              </a:rPr>
              <a:t>Holy sacrifice of the </a:t>
            </a:r>
            <a:r>
              <a:rPr lang="en-US" sz="2000" dirty="0" smtClean="0">
                <a:latin typeface="Constantia" panose="02030602050306030303" pitchFamily="18" charset="0"/>
              </a:rPr>
              <a:t>Mass.</a:t>
            </a:r>
            <a:endParaRPr lang="en-US" sz="2000" dirty="0" smtClean="0">
              <a:latin typeface="Constantia" pitchFamily="18" charset="0"/>
            </a:endParaRPr>
          </a:p>
          <a:p>
            <a:pPr>
              <a:lnSpc>
                <a:spcPct val="200000"/>
              </a:lnSpc>
              <a:buFont typeface="Wingdings" pitchFamily="2" charset="2"/>
              <a:buChar char="Ø"/>
            </a:pPr>
            <a:r>
              <a:rPr lang="en-US" sz="2000" dirty="0" smtClean="0">
                <a:latin typeface="Constantia" pitchFamily="18" charset="0"/>
              </a:rPr>
              <a:t>Orthodox; priest call upon the Holy Spirit on the bread and wine; belief is that they change to actual body and blood of Christ; divine mystery.</a:t>
            </a:r>
          </a:p>
          <a:p>
            <a:pPr>
              <a:lnSpc>
                <a:spcPct val="200000"/>
              </a:lnSpc>
              <a:buFont typeface="Wingdings" pitchFamily="2" charset="2"/>
              <a:buChar char="Ø"/>
            </a:pPr>
            <a:r>
              <a:rPr lang="en-US" sz="2000" dirty="0" smtClean="0">
                <a:latin typeface="Constantia" pitchFamily="18" charset="0"/>
              </a:rPr>
              <a:t>Catholic church</a:t>
            </a:r>
            <a:r>
              <a:rPr lang="en-US" sz="2000" dirty="0">
                <a:latin typeface="Constantia" pitchFamily="18" charset="0"/>
              </a:rPr>
              <a:t>; the Priest, who acts in the person of Christ</a:t>
            </a:r>
            <a:r>
              <a:rPr lang="en-US" sz="2000" dirty="0" smtClean="0">
                <a:latin typeface="Constantia" pitchFamily="18" charset="0"/>
              </a:rPr>
              <a:t>.</a:t>
            </a:r>
          </a:p>
          <a:p>
            <a:pPr>
              <a:lnSpc>
                <a:spcPct val="200000"/>
              </a:lnSpc>
              <a:buFont typeface="Wingdings" pitchFamily="2" charset="2"/>
              <a:buChar char="Ø"/>
            </a:pPr>
            <a:r>
              <a:rPr lang="en-US" sz="2000" dirty="0" smtClean="0">
                <a:latin typeface="Constantia" pitchFamily="18" charset="0"/>
              </a:rPr>
              <a:t>In both churches, the Eucharist is partaken only by the members of the church</a:t>
            </a: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a:latin typeface="Constantia" pitchFamily="18" charset="0"/>
            </a:endParaRPr>
          </a:p>
        </p:txBody>
      </p: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872" y="267611"/>
            <a:ext cx="11430000" cy="623455"/>
          </a:xfrm>
        </p:spPr>
        <p:txBody>
          <a:bodyPr>
            <a:normAutofit fontScale="90000"/>
          </a:bodyPr>
          <a:lstStyle/>
          <a:p>
            <a:pPr algn="ctr"/>
            <a:r>
              <a:rPr lang="en-US" dirty="0" smtClean="0">
                <a:solidFill>
                  <a:srgbClr val="00B050"/>
                </a:solidFill>
              </a:rPr>
              <a:t>Beliefs</a:t>
            </a:r>
            <a:endParaRPr lang="en-US" dirty="0">
              <a:solidFill>
                <a:srgbClr val="00B050"/>
              </a:solidFill>
            </a:endParaRPr>
          </a:p>
        </p:txBody>
      </p:sp>
      <p:sp>
        <p:nvSpPr>
          <p:cNvPr id="3" name="Content Placeholder 2"/>
          <p:cNvSpPr>
            <a:spLocks noGrp="1"/>
          </p:cNvSpPr>
          <p:nvPr>
            <p:ph idx="1"/>
          </p:nvPr>
        </p:nvSpPr>
        <p:spPr>
          <a:xfrm>
            <a:off x="166255" y="1011383"/>
            <a:ext cx="11693235" cy="5666508"/>
          </a:xfrm>
        </p:spPr>
        <p:txBody>
          <a:bodyPr>
            <a:normAutofit/>
          </a:bodyPr>
          <a:lstStyle/>
          <a:p>
            <a:pPr>
              <a:lnSpc>
                <a:spcPct val="200000"/>
              </a:lnSpc>
              <a:buFont typeface="Wingdings" panose="05000000000000000000" pitchFamily="2" charset="2"/>
              <a:buChar char="Ø"/>
            </a:pPr>
            <a:r>
              <a:rPr lang="en-US" sz="2000" dirty="0" smtClean="0">
                <a:solidFill>
                  <a:schemeClr val="tx1"/>
                </a:solidFill>
                <a:latin typeface="Constantia" pitchFamily="18" charset="0"/>
              </a:rPr>
              <a:t>Catholic church; for salvation, Christ has to die on the cross; a sacrifice to pay for the sins.</a:t>
            </a:r>
          </a:p>
          <a:p>
            <a:pPr>
              <a:lnSpc>
                <a:spcPct val="200000"/>
              </a:lnSpc>
              <a:buFont typeface="Wingdings" panose="05000000000000000000" pitchFamily="2" charset="2"/>
              <a:buChar char="Ø"/>
            </a:pPr>
            <a:r>
              <a:rPr lang="en-US" sz="2000" dirty="0" smtClean="0">
                <a:solidFill>
                  <a:schemeClr val="tx1"/>
                </a:solidFill>
                <a:latin typeface="Constantia" pitchFamily="18" charset="0"/>
              </a:rPr>
              <a:t>Sacrifice as a compensation for the damage caused in the relationship between God and man.</a:t>
            </a:r>
          </a:p>
          <a:p>
            <a:pPr>
              <a:lnSpc>
                <a:spcPct val="200000"/>
              </a:lnSpc>
              <a:buFont typeface="Wingdings" panose="05000000000000000000" pitchFamily="2" charset="2"/>
              <a:buChar char="Ø"/>
            </a:pPr>
            <a:r>
              <a:rPr lang="en-US" sz="2000" dirty="0" smtClean="0">
                <a:solidFill>
                  <a:schemeClr val="tx1"/>
                </a:solidFill>
                <a:latin typeface="Constantia" pitchFamily="18" charset="0"/>
              </a:rPr>
              <a:t>Orthodox church believe that there is no condition for acceptance back to God.</a:t>
            </a:r>
          </a:p>
          <a:p>
            <a:pPr>
              <a:lnSpc>
                <a:spcPct val="200000"/>
              </a:lnSpc>
              <a:buFont typeface="Wingdings" panose="05000000000000000000" pitchFamily="2" charset="2"/>
              <a:buChar char="Ø"/>
            </a:pPr>
            <a:r>
              <a:rPr lang="en-US" sz="2000" dirty="0" smtClean="0">
                <a:solidFill>
                  <a:schemeClr val="tx1"/>
                </a:solidFill>
                <a:latin typeface="Constantia" pitchFamily="18" charset="0"/>
              </a:rPr>
              <a:t>Orthodox perceives God as a loving father rather than a punisher.</a:t>
            </a:r>
          </a:p>
          <a:p>
            <a:pPr>
              <a:lnSpc>
                <a:spcPct val="200000"/>
              </a:lnSpc>
              <a:buFont typeface="Wingdings" panose="05000000000000000000" pitchFamily="2" charset="2"/>
              <a:buChar char="Ø"/>
            </a:pPr>
            <a:r>
              <a:rPr lang="en-US" sz="2000" dirty="0">
                <a:solidFill>
                  <a:schemeClr val="tx1"/>
                </a:solidFill>
                <a:latin typeface="Constantia" pitchFamily="18" charset="0"/>
              </a:rPr>
              <a:t>no payment required to be accepted </a:t>
            </a:r>
            <a:r>
              <a:rPr lang="en-US" sz="2000" dirty="0" smtClean="0">
                <a:solidFill>
                  <a:schemeClr val="tx1"/>
                </a:solidFill>
                <a:latin typeface="Constantia" pitchFamily="18" charset="0"/>
              </a:rPr>
              <a:t>back by God.</a:t>
            </a:r>
          </a:p>
          <a:p>
            <a:pPr>
              <a:lnSpc>
                <a:spcPct val="200000"/>
              </a:lnSpc>
              <a:buFont typeface="Wingdings" panose="05000000000000000000" pitchFamily="2" charset="2"/>
              <a:buChar char="Ø"/>
            </a:pPr>
            <a:r>
              <a:rPr lang="en-US" sz="2000" dirty="0">
                <a:solidFill>
                  <a:schemeClr val="tx1"/>
                </a:solidFill>
                <a:latin typeface="Constantia" pitchFamily="18" charset="0"/>
              </a:rPr>
              <a:t>The blood of Jesus was not to repair </a:t>
            </a:r>
            <a:r>
              <a:rPr lang="en-US" sz="2000" dirty="0" smtClean="0">
                <a:solidFill>
                  <a:schemeClr val="tx1"/>
                </a:solidFill>
                <a:latin typeface="Constantia" pitchFamily="18" charset="0"/>
              </a:rPr>
              <a:t>something; </a:t>
            </a:r>
            <a:r>
              <a:rPr lang="en-US" sz="2000" dirty="0"/>
              <a:t>According to Anselm of Canterbury </a:t>
            </a:r>
            <a:r>
              <a:rPr lang="en-US" sz="2000" dirty="0" smtClean="0"/>
              <a:t>Christ had to comply until the end to save humanity.</a:t>
            </a:r>
            <a:endParaRPr lang="en-US" sz="2000" dirty="0" smtClean="0">
              <a:solidFill>
                <a:schemeClr val="tx1"/>
              </a:solidFill>
              <a:latin typeface="Constantia" pitchFamily="18" charset="0"/>
            </a:endParaRPr>
          </a:p>
          <a:p>
            <a:pPr marL="0" indent="0">
              <a:lnSpc>
                <a:spcPct val="200000"/>
              </a:lnSpc>
              <a:buNone/>
            </a:pPr>
            <a:endParaRPr lang="en-US" sz="2000" dirty="0">
              <a:solidFill>
                <a:schemeClr val="tx1"/>
              </a:solidFill>
              <a:latin typeface="Constantia" pitchFamily="18" charset="0"/>
            </a:endParaRPr>
          </a:p>
        </p:txBody>
      </p:sp>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9018" y="0"/>
            <a:ext cx="8596668" cy="721895"/>
          </a:xfrm>
        </p:spPr>
        <p:txBody>
          <a:bodyPr/>
          <a:lstStyle/>
          <a:p>
            <a:pPr algn="ctr"/>
            <a:r>
              <a:rPr lang="en-US" dirty="0" smtClean="0">
                <a:solidFill>
                  <a:srgbClr val="00B050"/>
                </a:solidFill>
              </a:rPr>
              <a:t>Beliefs Cont…</a:t>
            </a:r>
            <a:endParaRPr lang="en-US" dirty="0">
              <a:solidFill>
                <a:srgbClr val="00B050"/>
              </a:solidFill>
            </a:endParaRPr>
          </a:p>
        </p:txBody>
      </p:sp>
      <p:sp>
        <p:nvSpPr>
          <p:cNvPr id="3" name="Content Placeholder 2"/>
          <p:cNvSpPr>
            <a:spLocks noGrp="1"/>
          </p:cNvSpPr>
          <p:nvPr>
            <p:ph idx="1"/>
          </p:nvPr>
        </p:nvSpPr>
        <p:spPr>
          <a:xfrm>
            <a:off x="112295" y="721895"/>
            <a:ext cx="12079705" cy="6136105"/>
          </a:xfrm>
        </p:spPr>
        <p:txBody>
          <a:bodyPr>
            <a:normAutofit/>
          </a:bodyPr>
          <a:lstStyle/>
          <a:p>
            <a:pPr>
              <a:lnSpc>
                <a:spcPct val="200000"/>
              </a:lnSpc>
              <a:buFont typeface="Wingdings" panose="05000000000000000000" pitchFamily="2" charset="2"/>
              <a:buChar char="Ø"/>
            </a:pPr>
            <a:r>
              <a:rPr lang="en-US" sz="2000" dirty="0" smtClean="0">
                <a:latin typeface="Constantia" panose="02030602050306030303" pitchFamily="18" charset="0"/>
              </a:rPr>
              <a:t>Nature of God</a:t>
            </a:r>
          </a:p>
          <a:p>
            <a:pPr>
              <a:lnSpc>
                <a:spcPct val="200000"/>
              </a:lnSpc>
              <a:buFont typeface="Wingdings" panose="05000000000000000000" pitchFamily="2" charset="2"/>
              <a:buChar char="Ø"/>
            </a:pPr>
            <a:r>
              <a:rPr lang="en-US" sz="2000" dirty="0" smtClean="0">
                <a:latin typeface="Constantia" panose="02030602050306030303" pitchFamily="18" charset="0"/>
              </a:rPr>
              <a:t>Orthodox takes God as the father; the tale of the prodigal son; does not matter if we are sinners or not.</a:t>
            </a:r>
          </a:p>
          <a:p>
            <a:pPr>
              <a:lnSpc>
                <a:spcPct val="200000"/>
              </a:lnSpc>
              <a:buFont typeface="Wingdings" panose="05000000000000000000" pitchFamily="2" charset="2"/>
              <a:buChar char="Ø"/>
            </a:pPr>
            <a:r>
              <a:rPr lang="en-US" sz="2000" dirty="0" smtClean="0">
                <a:latin typeface="Constantia" panose="02030602050306030303" pitchFamily="18" charset="0"/>
              </a:rPr>
              <a:t>Catholic church views the relationship with God as that of master and servant; tale of the workers</a:t>
            </a:r>
          </a:p>
          <a:p>
            <a:pPr>
              <a:lnSpc>
                <a:spcPct val="200000"/>
              </a:lnSpc>
              <a:buFont typeface="Wingdings" panose="05000000000000000000" pitchFamily="2" charset="2"/>
              <a:buChar char="Ø"/>
            </a:pPr>
            <a:r>
              <a:rPr lang="en-US" sz="2000" dirty="0" smtClean="0">
                <a:latin typeface="Constantia" panose="02030602050306030303" pitchFamily="18" charset="0"/>
              </a:rPr>
              <a:t>Catholic view; cause- effect relationship; for something to happen, there must be action.</a:t>
            </a:r>
          </a:p>
          <a:p>
            <a:pPr>
              <a:lnSpc>
                <a:spcPct val="200000"/>
              </a:lnSpc>
              <a:buFont typeface="Wingdings" panose="05000000000000000000" pitchFamily="2" charset="2"/>
              <a:buChar char="Ø"/>
            </a:pPr>
            <a:r>
              <a:rPr lang="en-US" sz="2000" dirty="0" smtClean="0">
                <a:latin typeface="Constantia" panose="02030602050306030303" pitchFamily="18" charset="0"/>
              </a:rPr>
              <a:t>Viewpoint on original sin</a:t>
            </a:r>
          </a:p>
          <a:p>
            <a:pPr>
              <a:lnSpc>
                <a:spcPct val="200000"/>
              </a:lnSpc>
              <a:buFont typeface="Wingdings" panose="05000000000000000000" pitchFamily="2" charset="2"/>
              <a:buChar char="Ø"/>
            </a:pPr>
            <a:r>
              <a:rPr lang="en-US" sz="2000" dirty="0" smtClean="0">
                <a:latin typeface="Constantia" panose="02030602050306030303" pitchFamily="18" charset="0"/>
              </a:rPr>
              <a:t>Catholic believe it is carried by all humanity; all guilty for what the first man did</a:t>
            </a:r>
          </a:p>
          <a:p>
            <a:pPr>
              <a:lnSpc>
                <a:spcPct val="200000"/>
              </a:lnSpc>
              <a:buFont typeface="Wingdings" panose="05000000000000000000" pitchFamily="2" charset="2"/>
              <a:buChar char="Ø"/>
            </a:pPr>
            <a:r>
              <a:rPr lang="en-US" sz="2000" dirty="0" smtClean="0">
                <a:latin typeface="Constantia" panose="02030602050306030303" pitchFamily="18" charset="0"/>
              </a:rPr>
              <a:t>In orthodox church, there is nothing as inherited sin; original sin is just a prototype of the sinful nature of man</a:t>
            </a:r>
            <a:endParaRPr lang="en-US" sz="2000" dirty="0">
              <a:latin typeface="Constantia" panose="02030602050306030303" pitchFamily="18" charset="0"/>
            </a:endParaRPr>
          </a:p>
        </p:txBody>
      </p:sp>
    </p:spTree>
    <p:extLst>
      <p:ext uri="{BB962C8B-B14F-4D97-AF65-F5344CB8AC3E}">
        <p14:creationId xmlns:p14="http://schemas.microsoft.com/office/powerpoint/2010/main" val="2664883111"/>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4134" y="166255"/>
            <a:ext cx="8596668" cy="581891"/>
          </a:xfrm>
        </p:spPr>
        <p:txBody>
          <a:bodyPr>
            <a:normAutofit fontScale="90000"/>
          </a:bodyPr>
          <a:lstStyle/>
          <a:p>
            <a:pPr lvl="0" algn="ctr"/>
            <a:r>
              <a:rPr lang="en-US" dirty="0" smtClean="0">
                <a:solidFill>
                  <a:srgbClr val="00B050"/>
                </a:solidFill>
              </a:rPr>
              <a:t>Ethics</a:t>
            </a:r>
            <a:endParaRPr lang="en-US" dirty="0">
              <a:solidFill>
                <a:srgbClr val="00B050"/>
              </a:solidFill>
            </a:endParaRPr>
          </a:p>
        </p:txBody>
      </p:sp>
      <p:sp>
        <p:nvSpPr>
          <p:cNvPr id="3" name="Content Placeholder 2"/>
          <p:cNvSpPr>
            <a:spLocks noGrp="1"/>
          </p:cNvSpPr>
          <p:nvPr>
            <p:ph idx="1"/>
          </p:nvPr>
        </p:nvSpPr>
        <p:spPr>
          <a:xfrm>
            <a:off x="168141" y="865544"/>
            <a:ext cx="11895522" cy="5840056"/>
          </a:xfrm>
        </p:spPr>
        <p:txBody>
          <a:bodyPr>
            <a:normAutofit/>
          </a:bodyPr>
          <a:lstStyle/>
          <a:p>
            <a:pPr>
              <a:lnSpc>
                <a:spcPct val="200000"/>
              </a:lnSpc>
              <a:buFont typeface="Wingdings" pitchFamily="2" charset="2"/>
              <a:buChar char="Ø"/>
            </a:pPr>
            <a:r>
              <a:rPr lang="en-US" sz="2000" dirty="0" smtClean="0">
                <a:latin typeface="Constantia" pitchFamily="18" charset="0"/>
              </a:rPr>
              <a:t>Orthodox church believe that marriage is a mystic union.</a:t>
            </a:r>
          </a:p>
          <a:p>
            <a:pPr>
              <a:lnSpc>
                <a:spcPct val="200000"/>
              </a:lnSpc>
              <a:buFont typeface="Wingdings" pitchFamily="2" charset="2"/>
              <a:buChar char="Ø"/>
            </a:pPr>
            <a:r>
              <a:rPr lang="en-US" sz="2000" dirty="0" smtClean="0">
                <a:latin typeface="Constantia" pitchFamily="18" charset="0"/>
              </a:rPr>
              <a:t>Divorce only allowed in cases of adultery; exceptions are there.</a:t>
            </a:r>
          </a:p>
          <a:p>
            <a:pPr>
              <a:lnSpc>
                <a:spcPct val="200000"/>
              </a:lnSpc>
              <a:buFont typeface="Wingdings" pitchFamily="2" charset="2"/>
              <a:buChar char="Ø"/>
            </a:pPr>
            <a:r>
              <a:rPr lang="en-US" sz="2000" dirty="0" smtClean="0">
                <a:latin typeface="Constantia" pitchFamily="18" charset="0"/>
              </a:rPr>
              <a:t>In catholic church, marriage is seen as an unbreakable contract; typical of Christ in the church; remarriage not allowed.</a:t>
            </a:r>
          </a:p>
          <a:p>
            <a:pPr>
              <a:lnSpc>
                <a:spcPct val="200000"/>
              </a:lnSpc>
              <a:buFont typeface="Wingdings" pitchFamily="2" charset="2"/>
              <a:buChar char="Ø"/>
            </a:pPr>
            <a:r>
              <a:rPr lang="en-US" sz="2000" dirty="0" smtClean="0">
                <a:latin typeface="Constantia" pitchFamily="18" charset="0"/>
              </a:rPr>
              <a:t>In orthodox, worship is solely centered on the divine liturgy</a:t>
            </a:r>
          </a:p>
          <a:p>
            <a:pPr>
              <a:lnSpc>
                <a:spcPct val="200000"/>
              </a:lnSpc>
              <a:buFont typeface="Wingdings" pitchFamily="2" charset="2"/>
              <a:buChar char="Ø"/>
            </a:pPr>
            <a:r>
              <a:rPr lang="en-US" sz="2000" dirty="0" smtClean="0">
                <a:latin typeface="Constantia" pitchFamily="18" charset="0"/>
              </a:rPr>
              <a:t>In catholic church, worship is centered on the procedural mass.</a:t>
            </a:r>
          </a:p>
          <a:p>
            <a:pPr>
              <a:lnSpc>
                <a:spcPct val="200000"/>
              </a:lnSpc>
              <a:buFont typeface="Wingdings" pitchFamily="2" charset="2"/>
              <a:buChar char="Ø"/>
            </a:pPr>
            <a:r>
              <a:rPr lang="en-US" sz="2000" dirty="0" smtClean="0">
                <a:latin typeface="Constantia" pitchFamily="18" charset="0"/>
              </a:rPr>
              <a:t>Both use the vernacular language in times of worship</a:t>
            </a:r>
            <a:endParaRPr lang="en-US" sz="2000" dirty="0" smtClean="0">
              <a:latin typeface="Constantia" pitchFamily="18" charset="0"/>
            </a:endParaRPr>
          </a:p>
          <a:p>
            <a:pPr>
              <a:lnSpc>
                <a:spcPct val="200000"/>
              </a:lnSpc>
              <a:buFont typeface="Wingdings" pitchFamily="2" charset="2"/>
              <a:buChar char="Ø"/>
            </a:pPr>
            <a:endParaRPr lang="en-US" sz="2000" dirty="0">
              <a:latin typeface="Constantia" pitchFamily="18" charset="0"/>
            </a:endParaRPr>
          </a:p>
        </p:txBody>
      </p: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61" y="180109"/>
            <a:ext cx="10116085" cy="734291"/>
          </a:xfrm>
        </p:spPr>
        <p:txBody>
          <a:bodyPr>
            <a:normAutofit/>
          </a:bodyPr>
          <a:lstStyle/>
          <a:p>
            <a:pPr algn="ctr"/>
            <a:r>
              <a:rPr lang="en-US" dirty="0" smtClean="0">
                <a:solidFill>
                  <a:srgbClr val="00B050"/>
                </a:solidFill>
              </a:rPr>
              <a:t>Beliefs About Mary</a:t>
            </a:r>
            <a:endParaRPr lang="en-US" dirty="0">
              <a:solidFill>
                <a:srgbClr val="00B050"/>
              </a:solidFill>
            </a:endParaRPr>
          </a:p>
        </p:txBody>
      </p:sp>
      <p:sp>
        <p:nvSpPr>
          <p:cNvPr id="3" name="Content Placeholder 2"/>
          <p:cNvSpPr>
            <a:spLocks noGrp="1"/>
          </p:cNvSpPr>
          <p:nvPr>
            <p:ph idx="1"/>
          </p:nvPr>
        </p:nvSpPr>
        <p:spPr>
          <a:xfrm>
            <a:off x="290945" y="1149927"/>
            <a:ext cx="11485419" cy="5486400"/>
          </a:xfrm>
        </p:spPr>
        <p:txBody>
          <a:bodyPr>
            <a:normAutofit/>
          </a:bodyPr>
          <a:lstStyle/>
          <a:p>
            <a:pPr marL="114300" lvl="2" indent="-457200">
              <a:lnSpc>
                <a:spcPct val="200000"/>
              </a:lnSpc>
              <a:buFont typeface="Wingdings" pitchFamily="2" charset="2"/>
              <a:buChar char="Ø"/>
            </a:pPr>
            <a:r>
              <a:rPr lang="en-US" sz="2000" dirty="0">
                <a:solidFill>
                  <a:schemeClr val="tx1"/>
                </a:solidFill>
                <a:latin typeface="Constantia" pitchFamily="18" charset="0"/>
              </a:rPr>
              <a:t>In orthodox, Mary is venerated as </a:t>
            </a:r>
            <a:r>
              <a:rPr lang="en-US" sz="2000" i="1" dirty="0" smtClean="0">
                <a:solidFill>
                  <a:schemeClr val="tx1"/>
                </a:solidFill>
                <a:latin typeface="Constantia" pitchFamily="18" charset="0"/>
              </a:rPr>
              <a:t>Theotokos</a:t>
            </a:r>
            <a:r>
              <a:rPr lang="en-US" sz="2000" dirty="0" smtClean="0">
                <a:solidFill>
                  <a:schemeClr val="tx1"/>
                </a:solidFill>
                <a:latin typeface="Constantia" pitchFamily="18" charset="0"/>
              </a:rPr>
              <a:t>; meaning God bearer.</a:t>
            </a:r>
          </a:p>
          <a:p>
            <a:pPr marL="114300" lvl="2" indent="-457200">
              <a:lnSpc>
                <a:spcPct val="200000"/>
              </a:lnSpc>
              <a:buFont typeface="Wingdings" pitchFamily="2" charset="2"/>
              <a:buChar char="Ø"/>
            </a:pPr>
            <a:r>
              <a:rPr lang="en-US" sz="2000" dirty="0" smtClean="0">
                <a:solidFill>
                  <a:schemeClr val="tx1"/>
                </a:solidFill>
                <a:latin typeface="Constantia" pitchFamily="18" charset="0"/>
              </a:rPr>
              <a:t>She bore God </a:t>
            </a:r>
            <a:r>
              <a:rPr lang="en-US" sz="2000" dirty="0">
                <a:solidFill>
                  <a:schemeClr val="tx1"/>
                </a:solidFill>
                <a:latin typeface="Constantia" pitchFamily="18" charset="0"/>
              </a:rPr>
              <a:t>in human form</a:t>
            </a:r>
            <a:r>
              <a:rPr lang="en-US" sz="2000" dirty="0" smtClean="0">
                <a:solidFill>
                  <a:schemeClr val="tx1"/>
                </a:solidFill>
                <a:latin typeface="Constantia" pitchFamily="18" charset="0"/>
              </a:rPr>
              <a:t>.</a:t>
            </a:r>
          </a:p>
          <a:p>
            <a:pPr marL="114300" lvl="2" indent="-457200">
              <a:lnSpc>
                <a:spcPct val="200000"/>
              </a:lnSpc>
              <a:buFont typeface="Wingdings" pitchFamily="2" charset="2"/>
              <a:buChar char="Ø"/>
            </a:pPr>
            <a:r>
              <a:rPr lang="en-US" sz="2000" dirty="0" smtClean="0">
                <a:solidFill>
                  <a:schemeClr val="tx1"/>
                </a:solidFill>
                <a:latin typeface="Constantia" pitchFamily="18" charset="0"/>
              </a:rPr>
              <a:t>The view is similar in Catholic church; title “mother of God” more prevalent than </a:t>
            </a:r>
            <a:r>
              <a:rPr lang="en-US" sz="2000" i="1" dirty="0" smtClean="0">
                <a:solidFill>
                  <a:schemeClr val="tx1"/>
                </a:solidFill>
                <a:latin typeface="Constantia" pitchFamily="18" charset="0"/>
              </a:rPr>
              <a:t>Theotokos</a:t>
            </a:r>
          </a:p>
          <a:p>
            <a:pPr marL="114300" lvl="2" indent="-457200">
              <a:lnSpc>
                <a:spcPct val="200000"/>
              </a:lnSpc>
              <a:buFont typeface="Wingdings" pitchFamily="2" charset="2"/>
              <a:buChar char="Ø"/>
            </a:pPr>
            <a:r>
              <a:rPr lang="en-US" sz="2000" dirty="0" smtClean="0">
                <a:solidFill>
                  <a:schemeClr val="tx1"/>
                </a:solidFill>
                <a:latin typeface="Constantia" pitchFamily="18" charset="0"/>
              </a:rPr>
              <a:t>Title is one of the Marian dogmas of the catholic church; others include immaculate conception, perpetual virginity.</a:t>
            </a:r>
          </a:p>
          <a:p>
            <a:pPr marL="114300" lvl="2" indent="-457200">
              <a:lnSpc>
                <a:spcPct val="200000"/>
              </a:lnSpc>
              <a:buFont typeface="Wingdings" pitchFamily="2" charset="2"/>
              <a:buChar char="Ø"/>
            </a:pPr>
            <a:r>
              <a:rPr lang="en-US" sz="2000" dirty="0" smtClean="0">
                <a:solidFill>
                  <a:schemeClr val="tx1"/>
                </a:solidFill>
                <a:latin typeface="Constantia" pitchFamily="18" charset="0"/>
              </a:rPr>
              <a:t>Orthodox church agrees that Mary experienced physical death but reject immaculate conception</a:t>
            </a:r>
          </a:p>
          <a:p>
            <a:pPr marL="114300" lvl="2" indent="-457200">
              <a:lnSpc>
                <a:spcPct val="200000"/>
              </a:lnSpc>
              <a:buFont typeface="Wingdings" pitchFamily="2" charset="2"/>
              <a:buChar char="Ø"/>
            </a:pPr>
            <a:r>
              <a:rPr lang="en-US" sz="2000" dirty="0" smtClean="0">
                <a:solidFill>
                  <a:schemeClr val="tx1"/>
                </a:solidFill>
                <a:latin typeface="Constantia" pitchFamily="18" charset="0"/>
              </a:rPr>
              <a:t>The catholic church is yet to decide whether Mary experienced physical death.</a:t>
            </a:r>
            <a:endParaRPr lang="en-US" sz="2000" dirty="0" smtClean="0">
              <a:solidFill>
                <a:schemeClr val="tx1"/>
              </a:solidFill>
              <a:latin typeface="Constantia" pitchFamily="18" charset="0"/>
            </a:endParaRPr>
          </a:p>
        </p:txBody>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9956" y="221673"/>
            <a:ext cx="8596668" cy="651164"/>
          </a:xfrm>
        </p:spPr>
        <p:txBody>
          <a:bodyPr/>
          <a:lstStyle/>
          <a:p>
            <a:pPr algn="ctr"/>
            <a:r>
              <a:rPr lang="en-US" dirty="0" smtClean="0">
                <a:solidFill>
                  <a:srgbClr val="00B050"/>
                </a:solidFill>
              </a:rPr>
              <a:t>Rituals</a:t>
            </a:r>
            <a:endParaRPr lang="en-US" dirty="0">
              <a:solidFill>
                <a:srgbClr val="00B050"/>
              </a:solidFill>
            </a:endParaRPr>
          </a:p>
        </p:txBody>
      </p:sp>
      <p:sp>
        <p:nvSpPr>
          <p:cNvPr id="3" name="Content Placeholder 2"/>
          <p:cNvSpPr>
            <a:spLocks noGrp="1"/>
          </p:cNvSpPr>
          <p:nvPr>
            <p:ph idx="1"/>
          </p:nvPr>
        </p:nvSpPr>
        <p:spPr>
          <a:xfrm>
            <a:off x="221673" y="872837"/>
            <a:ext cx="11693235" cy="5818908"/>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Orthodox church has seven sacraments, but the list is not fixed.</a:t>
            </a:r>
          </a:p>
          <a:p>
            <a:pPr>
              <a:lnSpc>
                <a:spcPct val="200000"/>
              </a:lnSpc>
              <a:buFont typeface="Wingdings" pitchFamily="2" charset="2"/>
              <a:buChar char="Ø"/>
            </a:pPr>
            <a:r>
              <a:rPr lang="en-US" sz="2000" dirty="0" smtClean="0">
                <a:solidFill>
                  <a:schemeClr val="tx1"/>
                </a:solidFill>
                <a:latin typeface="Constantia" pitchFamily="18" charset="0"/>
              </a:rPr>
              <a:t>Catholic church has its sacraments number fixed at seven</a:t>
            </a:r>
          </a:p>
          <a:p>
            <a:pPr>
              <a:lnSpc>
                <a:spcPct val="200000"/>
              </a:lnSpc>
              <a:buFont typeface="Wingdings" pitchFamily="2" charset="2"/>
              <a:buChar char="Ø"/>
            </a:pPr>
            <a:r>
              <a:rPr lang="en-US" sz="2000" dirty="0" smtClean="0">
                <a:solidFill>
                  <a:schemeClr val="tx1"/>
                </a:solidFill>
                <a:latin typeface="Constantia" pitchFamily="18" charset="0"/>
              </a:rPr>
              <a:t>The sacrament </a:t>
            </a:r>
            <a:r>
              <a:rPr lang="en-US" sz="2000" dirty="0">
                <a:solidFill>
                  <a:schemeClr val="tx1"/>
                </a:solidFill>
                <a:latin typeface="Constantia" pitchFamily="18" charset="0"/>
              </a:rPr>
              <a:t>known as </a:t>
            </a:r>
            <a:r>
              <a:rPr lang="en-US" sz="2000" dirty="0" smtClean="0">
                <a:solidFill>
                  <a:schemeClr val="tx1"/>
                </a:solidFill>
                <a:latin typeface="Constantia" pitchFamily="18" charset="0"/>
              </a:rPr>
              <a:t>Chrismation in orthodox church is replaced by the confirmation sacrament in the catholic church.</a:t>
            </a:r>
            <a:endParaRPr lang="en-US" sz="2000" dirty="0">
              <a:solidFill>
                <a:schemeClr val="tx1"/>
              </a:solidFill>
              <a:latin typeface="Constantia" pitchFamily="18" charset="0"/>
            </a:endParaRPr>
          </a:p>
          <a:p>
            <a:pPr>
              <a:lnSpc>
                <a:spcPct val="200000"/>
              </a:lnSpc>
              <a:buFont typeface="Wingdings" pitchFamily="2" charset="2"/>
              <a:buChar char="Ø"/>
            </a:pPr>
            <a:r>
              <a:rPr lang="en-US" sz="2000" dirty="0" smtClean="0">
                <a:solidFill>
                  <a:schemeClr val="tx1"/>
                </a:solidFill>
                <a:latin typeface="Constantia" pitchFamily="18" charset="0"/>
              </a:rPr>
              <a:t>In both churches, the sacraments depicts mystical grace for those who participate in their partaking.</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4778" y="4229200"/>
            <a:ext cx="5037221" cy="2644541"/>
          </a:xfrm>
          <a:prstGeom prst="rect">
            <a:avLst/>
          </a:prstGeom>
        </p:spPr>
      </p:pic>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8508" y="263237"/>
            <a:ext cx="8596668" cy="692727"/>
          </a:xfrm>
        </p:spPr>
        <p:txBody>
          <a:bodyPr/>
          <a:lstStyle/>
          <a:p>
            <a:pPr algn="ctr"/>
            <a:r>
              <a:rPr lang="en-US" dirty="0" smtClean="0">
                <a:solidFill>
                  <a:srgbClr val="00B050"/>
                </a:solidFill>
              </a:rPr>
              <a:t>Pope</a:t>
            </a:r>
            <a:endParaRPr lang="en-US" dirty="0">
              <a:solidFill>
                <a:srgbClr val="00B050"/>
              </a:solidFill>
            </a:endParaRPr>
          </a:p>
        </p:txBody>
      </p:sp>
      <p:sp>
        <p:nvSpPr>
          <p:cNvPr id="3" name="Content Placeholder 2"/>
          <p:cNvSpPr>
            <a:spLocks noGrp="1"/>
          </p:cNvSpPr>
          <p:nvPr>
            <p:ph idx="1"/>
          </p:nvPr>
        </p:nvSpPr>
        <p:spPr>
          <a:xfrm>
            <a:off x="221673" y="955964"/>
            <a:ext cx="11804071" cy="5708071"/>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In orthodox church, the pope is recognized as the bishop of Rome</a:t>
            </a:r>
          </a:p>
          <a:p>
            <a:pPr>
              <a:lnSpc>
                <a:spcPct val="200000"/>
              </a:lnSpc>
              <a:buFont typeface="Wingdings" pitchFamily="2" charset="2"/>
              <a:buChar char="Ø"/>
            </a:pPr>
            <a:r>
              <a:rPr lang="en-US" sz="2000" dirty="0" smtClean="0">
                <a:solidFill>
                  <a:schemeClr val="tx1"/>
                </a:solidFill>
                <a:latin typeface="Constantia" pitchFamily="18" charset="0"/>
              </a:rPr>
              <a:t>His authority is no greater than other bishops.</a:t>
            </a:r>
          </a:p>
          <a:p>
            <a:pPr>
              <a:lnSpc>
                <a:spcPct val="200000"/>
              </a:lnSpc>
              <a:buFont typeface="Wingdings" pitchFamily="2" charset="2"/>
              <a:buChar char="Ø"/>
            </a:pPr>
            <a:r>
              <a:rPr lang="en-US" sz="2000" dirty="0" smtClean="0">
                <a:solidFill>
                  <a:schemeClr val="tx1"/>
                </a:solidFill>
                <a:latin typeface="Constantia" pitchFamily="18" charset="0"/>
              </a:rPr>
              <a:t>In catholic church, the pope is the vicar of Christ; the visible head of the church on earth; successor of St. Peter; has supreme authority regarding Christianity.</a:t>
            </a:r>
          </a:p>
          <a:p>
            <a:pPr>
              <a:lnSpc>
                <a:spcPct val="200000"/>
              </a:lnSpc>
              <a:buFont typeface="Wingdings" pitchFamily="2" charset="2"/>
              <a:buChar char="Ø"/>
            </a:pPr>
            <a:r>
              <a:rPr lang="en-US" sz="2000" dirty="0" smtClean="0">
                <a:solidFill>
                  <a:schemeClr val="tx1"/>
                </a:solidFill>
                <a:latin typeface="Constantia" pitchFamily="18" charset="0"/>
              </a:rPr>
              <a:t>The Orthodox church rejects papal infallibility; the Holy Spirit is the guide to the church; recognize the first seven ecumenical councils as infallible.</a:t>
            </a:r>
          </a:p>
          <a:p>
            <a:pPr>
              <a:lnSpc>
                <a:spcPct val="200000"/>
              </a:lnSpc>
              <a:buFont typeface="Wingdings" pitchFamily="2" charset="2"/>
              <a:buChar char="Ø"/>
            </a:pPr>
            <a:r>
              <a:rPr lang="en-US" sz="2000" dirty="0" smtClean="0">
                <a:solidFill>
                  <a:schemeClr val="tx1"/>
                </a:solidFill>
                <a:latin typeface="Constantia" pitchFamily="18" charset="0"/>
              </a:rPr>
              <a:t>In the Catholic church, the pope is infallible; defines doctrines of faith and morals.</a:t>
            </a:r>
            <a:endParaRPr lang="en-US" sz="2000" dirty="0" smtClean="0">
              <a:solidFill>
                <a:schemeClr val="tx1"/>
              </a:solidFill>
              <a:latin typeface="Constantia" pitchFamily="18" charset="0"/>
            </a:endParaRPr>
          </a:p>
          <a:p>
            <a:pPr>
              <a:lnSpc>
                <a:spcPct val="200000"/>
              </a:lnSpc>
              <a:buFont typeface="Wingdings" pitchFamily="2" charset="2"/>
              <a:buChar char="Ø"/>
            </a:pPr>
            <a:endParaRPr lang="en-US" sz="2000" dirty="0">
              <a:solidFill>
                <a:schemeClr val="tx1"/>
              </a:solidFill>
              <a:latin typeface="Constantia" pitchFamily="18" charset="0"/>
            </a:endParaRPr>
          </a:p>
        </p:txBody>
      </p:sp>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9539" y="112295"/>
            <a:ext cx="8596668" cy="737937"/>
          </a:xfrm>
        </p:spPr>
        <p:txBody>
          <a:bodyPr/>
          <a:lstStyle/>
          <a:p>
            <a:pPr algn="ctr"/>
            <a:r>
              <a:rPr lang="en-US" dirty="0" smtClean="0">
                <a:solidFill>
                  <a:srgbClr val="00B050"/>
                </a:solidFill>
              </a:rPr>
              <a:t>Summary</a:t>
            </a:r>
            <a:endParaRPr lang="en-US" dirty="0">
              <a:solidFill>
                <a:srgbClr val="00B050"/>
              </a:solidFill>
            </a:endParaRPr>
          </a:p>
        </p:txBody>
      </p:sp>
      <p:sp>
        <p:nvSpPr>
          <p:cNvPr id="3" name="Content Placeholder 2"/>
          <p:cNvSpPr>
            <a:spLocks noGrp="1"/>
          </p:cNvSpPr>
          <p:nvPr>
            <p:ph idx="1"/>
          </p:nvPr>
        </p:nvSpPr>
        <p:spPr>
          <a:xfrm>
            <a:off x="144379" y="850232"/>
            <a:ext cx="11806989" cy="5887451"/>
          </a:xfrm>
        </p:spPr>
        <p:txBody>
          <a:bodyPr>
            <a:normAutofit/>
          </a:bodyPr>
          <a:lstStyle/>
          <a:p>
            <a:pPr>
              <a:lnSpc>
                <a:spcPct val="200000"/>
              </a:lnSpc>
              <a:buFont typeface="Wingdings" panose="05000000000000000000" pitchFamily="2" charset="2"/>
              <a:buChar char="Ø"/>
            </a:pPr>
            <a:r>
              <a:rPr lang="en-US" sz="2000" dirty="0" smtClean="0">
                <a:latin typeface="Constantia" panose="02030602050306030303" pitchFamily="18" charset="0"/>
              </a:rPr>
              <a:t>Evident that Orthodox and catholic churches have contrasting characteristics and beliefs.</a:t>
            </a:r>
          </a:p>
          <a:p>
            <a:pPr>
              <a:lnSpc>
                <a:spcPct val="200000"/>
              </a:lnSpc>
              <a:buFont typeface="Wingdings" panose="05000000000000000000" pitchFamily="2" charset="2"/>
              <a:buChar char="Ø"/>
            </a:pPr>
            <a:r>
              <a:rPr lang="en-US" sz="2000" dirty="0" smtClean="0">
                <a:latin typeface="Constantia" panose="02030602050306030303" pitchFamily="18" charset="0"/>
              </a:rPr>
              <a:t>Despite their seemingly similar approach to worship, bible and the Eucharist.</a:t>
            </a:r>
          </a:p>
          <a:p>
            <a:pPr>
              <a:lnSpc>
                <a:spcPct val="200000"/>
              </a:lnSpc>
              <a:buFont typeface="Wingdings" panose="05000000000000000000" pitchFamily="2" charset="2"/>
              <a:buChar char="Ø"/>
            </a:pPr>
            <a:r>
              <a:rPr lang="en-US" sz="2000" dirty="0" smtClean="0">
                <a:latin typeface="Constantia" panose="02030602050306030303" pitchFamily="18" charset="0"/>
              </a:rPr>
              <a:t>Differences emanate in matters of the original sin where the Orthodox church fail to recognize the concept of sin inheritance.</a:t>
            </a:r>
          </a:p>
          <a:p>
            <a:pPr>
              <a:lnSpc>
                <a:spcPct val="200000"/>
              </a:lnSpc>
              <a:buFont typeface="Wingdings" panose="05000000000000000000" pitchFamily="2" charset="2"/>
              <a:buChar char="Ø"/>
            </a:pPr>
            <a:r>
              <a:rPr lang="en-US" sz="2000" dirty="0" smtClean="0">
                <a:latin typeface="Constantia" panose="02030602050306030303" pitchFamily="18" charset="0"/>
              </a:rPr>
              <a:t>There are also disagreements on Mary and her death as well as her immaculate conception.</a:t>
            </a:r>
          </a:p>
          <a:p>
            <a:pPr>
              <a:lnSpc>
                <a:spcPct val="200000"/>
              </a:lnSpc>
              <a:buFont typeface="Wingdings" panose="05000000000000000000" pitchFamily="2" charset="2"/>
              <a:buChar char="Ø"/>
            </a:pPr>
            <a:r>
              <a:rPr lang="en-US" sz="2000" dirty="0" smtClean="0">
                <a:latin typeface="Constantia" panose="02030602050306030303" pitchFamily="18" charset="0"/>
              </a:rPr>
              <a:t>Other beliefs  are revealed such as salvation and the relationship between God and man.</a:t>
            </a:r>
          </a:p>
          <a:p>
            <a:pPr>
              <a:lnSpc>
                <a:spcPct val="200000"/>
              </a:lnSpc>
              <a:buFont typeface="Wingdings" panose="05000000000000000000" pitchFamily="2" charset="2"/>
              <a:buChar char="Ø"/>
            </a:pPr>
            <a:r>
              <a:rPr lang="en-US" sz="2000" dirty="0" smtClean="0">
                <a:latin typeface="Constantia" panose="02030602050306030303" pitchFamily="18" charset="0"/>
              </a:rPr>
              <a:t>In matters of ethics, marriage is perceived differently with the Catholic postulating it as an unbreakable union.</a:t>
            </a:r>
          </a:p>
          <a:p>
            <a:pPr>
              <a:lnSpc>
                <a:spcPct val="200000"/>
              </a:lnSpc>
              <a:buFont typeface="Wingdings" panose="05000000000000000000" pitchFamily="2" charset="2"/>
              <a:buChar char="Ø"/>
            </a:pPr>
            <a:endParaRPr lang="en-US" sz="2000" dirty="0">
              <a:latin typeface="Constantia" panose="02030602050306030303" pitchFamily="18" charset="0"/>
            </a:endParaRPr>
          </a:p>
          <a:p>
            <a:pPr>
              <a:lnSpc>
                <a:spcPct val="200000"/>
              </a:lnSpc>
              <a:buFont typeface="Wingdings" panose="05000000000000000000" pitchFamily="2" charset="2"/>
              <a:buChar char="Ø"/>
            </a:pPr>
            <a:endParaRPr lang="en-US" sz="2000" dirty="0">
              <a:latin typeface="Constantia" panose="02030602050306030303" pitchFamily="18" charset="0"/>
            </a:endParaRPr>
          </a:p>
        </p:txBody>
      </p:sp>
    </p:spTree>
    <p:extLst>
      <p:ext uri="{BB962C8B-B14F-4D97-AF65-F5344CB8AC3E}">
        <p14:creationId xmlns:p14="http://schemas.microsoft.com/office/powerpoint/2010/main" val="1136235905"/>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61" y="249382"/>
            <a:ext cx="8596668" cy="681060"/>
          </a:xfrm>
        </p:spPr>
        <p:txBody>
          <a:bodyPr>
            <a:normAutofit/>
          </a:bodyPr>
          <a:lstStyle/>
          <a:p>
            <a:pPr algn="ctr"/>
            <a:r>
              <a:rPr lang="en-US" dirty="0" smtClean="0">
                <a:solidFill>
                  <a:srgbClr val="00B050"/>
                </a:solidFill>
              </a:rPr>
              <a:t>References</a:t>
            </a:r>
            <a:endParaRPr lang="en-US" dirty="0">
              <a:solidFill>
                <a:srgbClr val="00B050"/>
              </a:solidFill>
            </a:endParaRPr>
          </a:p>
        </p:txBody>
      </p:sp>
      <p:sp>
        <p:nvSpPr>
          <p:cNvPr id="3" name="Content Placeholder 2"/>
          <p:cNvSpPr>
            <a:spLocks noGrp="1"/>
          </p:cNvSpPr>
          <p:nvPr>
            <p:ph idx="1"/>
          </p:nvPr>
        </p:nvSpPr>
        <p:spPr>
          <a:xfrm>
            <a:off x="221673" y="930443"/>
            <a:ext cx="11713653" cy="5678176"/>
          </a:xfrm>
        </p:spPr>
        <p:txBody>
          <a:bodyPr>
            <a:normAutofit/>
          </a:bodyPr>
          <a:lstStyle/>
          <a:p>
            <a:pPr>
              <a:lnSpc>
                <a:spcPct val="200000"/>
              </a:lnSpc>
              <a:buFont typeface="Wingdings" pitchFamily="2" charset="2"/>
              <a:buChar char="Ø"/>
            </a:pPr>
            <a:r>
              <a:rPr lang="en-US" sz="2000" dirty="0"/>
              <a:t>Cohen, W. (2017). </a:t>
            </a:r>
            <a:r>
              <a:rPr lang="en-US" sz="2000" i="1" dirty="0"/>
              <a:t>The Concept of" sister Churches" in Catholic-Orthodox Relations Since Vatican II</a:t>
            </a:r>
            <a:r>
              <a:rPr lang="en-US" sz="2000" dirty="0"/>
              <a:t> (Vol. 67). </a:t>
            </a:r>
            <a:r>
              <a:rPr lang="en-US" sz="2000" dirty="0" err="1"/>
              <a:t>Wipf</a:t>
            </a:r>
            <a:r>
              <a:rPr lang="en-US" sz="2000" dirty="0"/>
              <a:t> and Stock Publishers</a:t>
            </a:r>
            <a:r>
              <a:rPr lang="en-US" sz="2000" dirty="0" smtClean="0"/>
              <a:t>.</a:t>
            </a:r>
          </a:p>
          <a:p>
            <a:pPr>
              <a:lnSpc>
                <a:spcPct val="200000"/>
              </a:lnSpc>
              <a:buFont typeface="Wingdings" pitchFamily="2" charset="2"/>
              <a:buChar char="Ø"/>
            </a:pPr>
            <a:r>
              <a:rPr lang="en-US" sz="2000" dirty="0" err="1" smtClean="0"/>
              <a:t>Doak</a:t>
            </a:r>
            <a:r>
              <a:rPr lang="en-US" sz="2000" dirty="0"/>
              <a:t>, M. (2007). The politics of Radical Orthodoxy: A catholic critique. </a:t>
            </a:r>
            <a:r>
              <a:rPr lang="en-US" sz="2000" i="1" dirty="0"/>
              <a:t>Theological Studies</a:t>
            </a:r>
            <a:r>
              <a:rPr lang="en-US" sz="2000" dirty="0"/>
              <a:t>, </a:t>
            </a:r>
            <a:r>
              <a:rPr lang="en-US" sz="2000" i="1" dirty="0"/>
              <a:t>68</a:t>
            </a:r>
            <a:r>
              <a:rPr lang="en-US" sz="2000" dirty="0"/>
              <a:t>(2), 368-393</a:t>
            </a:r>
            <a:r>
              <a:rPr lang="en-US" sz="2000" dirty="0" smtClean="0"/>
              <a:t>.</a:t>
            </a:r>
            <a:endParaRPr lang="en-US" sz="2000" dirty="0" smtClean="0">
              <a:solidFill>
                <a:schemeClr val="tx1"/>
              </a:solidFill>
              <a:latin typeface="Constantia" pitchFamily="18" charset="0"/>
            </a:endParaRPr>
          </a:p>
          <a:p>
            <a:pPr>
              <a:lnSpc>
                <a:spcPct val="200000"/>
              </a:lnSpc>
              <a:buFont typeface="Wingdings" pitchFamily="2" charset="2"/>
              <a:buChar char="Ø"/>
            </a:pPr>
            <a:r>
              <a:rPr lang="en-US" sz="2000" dirty="0" smtClean="0">
                <a:solidFill>
                  <a:schemeClr val="tx1"/>
                </a:solidFill>
                <a:latin typeface="Constantia" pitchFamily="18" charset="0"/>
              </a:rPr>
              <a:t>Hemming</a:t>
            </a:r>
            <a:r>
              <a:rPr lang="en-US" sz="2000" dirty="0">
                <a:solidFill>
                  <a:schemeClr val="tx1"/>
                </a:solidFill>
                <a:latin typeface="Constantia" pitchFamily="18" charset="0"/>
              </a:rPr>
              <a:t>, L. P. (2017). Radical Orthodoxy?-A Catholic Enquiry. Routledge</a:t>
            </a:r>
            <a:r>
              <a:rPr lang="en-US" sz="2000" dirty="0" smtClean="0">
                <a:solidFill>
                  <a:schemeClr val="tx1"/>
                </a:solidFill>
                <a:latin typeface="Constantia" pitchFamily="18" charset="0"/>
              </a:rPr>
              <a:t>.</a:t>
            </a:r>
          </a:p>
          <a:p>
            <a:pPr>
              <a:lnSpc>
                <a:spcPct val="200000"/>
              </a:lnSpc>
              <a:buFont typeface="Wingdings" pitchFamily="2" charset="2"/>
              <a:buChar char="Ø"/>
            </a:pPr>
            <a:r>
              <a:rPr lang="en-US" sz="2000" dirty="0" err="1">
                <a:solidFill>
                  <a:schemeClr val="tx1"/>
                </a:solidFill>
                <a:latin typeface="Constantia" pitchFamily="18" charset="0"/>
              </a:rPr>
              <a:t>Tomka</a:t>
            </a:r>
            <a:r>
              <a:rPr lang="en-US" sz="2000" dirty="0">
                <a:solidFill>
                  <a:schemeClr val="tx1"/>
                </a:solidFill>
                <a:latin typeface="Constantia" pitchFamily="18" charset="0"/>
              </a:rPr>
              <a:t>, M. (2006). Is conventional sociology of religion able to deal with differences between Eastern and Western European developments?. Social compass, 53(2), 251-265.</a:t>
            </a:r>
            <a:endParaRPr lang="en-US" sz="2000" dirty="0" smtClean="0">
              <a:solidFill>
                <a:schemeClr val="tx1"/>
              </a:solidFill>
              <a:latin typeface="Constantia" pitchFamily="18" charset="0"/>
            </a:endParaRPr>
          </a:p>
          <a:p>
            <a:pPr>
              <a:lnSpc>
                <a:spcPct val="200000"/>
              </a:lnSpc>
              <a:buFont typeface="Wingdings" pitchFamily="2" charset="2"/>
              <a:buChar char="Ø"/>
            </a:pPr>
            <a:endParaRPr lang="en-US" sz="2000" dirty="0">
              <a:solidFill>
                <a:schemeClr val="tx1"/>
              </a:solidFill>
              <a:latin typeface="Constantia" pitchFamily="18" charset="0"/>
            </a:endParaRPr>
          </a:p>
        </p:txBody>
      </p:sp>
    </p:spTree>
  </p:cSld>
  <p:clrMapOvr>
    <a:masterClrMapping/>
  </p:clrMapOvr>
  <p:transition spd="slow">
    <p:fade/>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5532</TotalTime>
  <Words>2106</Words>
  <Application>Microsoft Office PowerPoint</Application>
  <PresentationFormat>Widescreen</PresentationFormat>
  <Paragraphs>100</Paragraphs>
  <Slides>12</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Constantia</vt:lpstr>
      <vt:lpstr>Trebuchet MS</vt:lpstr>
      <vt:lpstr>Wingdings</vt:lpstr>
      <vt:lpstr>Wingdings 3</vt:lpstr>
      <vt:lpstr>Facet</vt:lpstr>
      <vt:lpstr>Comparing Catholic and the Orthodox Churches Professor Course Title Date</vt:lpstr>
      <vt:lpstr>Brief History </vt:lpstr>
      <vt:lpstr>Approach to the Bible</vt:lpstr>
      <vt:lpstr>Eucharist</vt:lpstr>
      <vt:lpstr>Beliefs</vt:lpstr>
      <vt:lpstr>Beliefs Cont…</vt:lpstr>
      <vt:lpstr>Ethics</vt:lpstr>
      <vt:lpstr>Beliefs About Mary</vt:lpstr>
      <vt:lpstr>Rituals</vt:lpstr>
      <vt:lpstr>Pope</vt:lpstr>
      <vt:lpstr>Summary</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Should Same-Sex Marriage Have Children?</dc:title>
  <dc:creator>GERRAKYM</dc:creator>
  <cp:lastModifiedBy>Benard Njane</cp:lastModifiedBy>
  <cp:revision>809</cp:revision>
  <dcterms:created xsi:type="dcterms:W3CDTF">2016-05-08T08:20:33Z</dcterms:created>
  <dcterms:modified xsi:type="dcterms:W3CDTF">2019-11-12T03:56:41Z</dcterms:modified>
</cp:coreProperties>
</file>